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5" r:id="rId2"/>
    <p:sldId id="266" r:id="rId3"/>
    <p:sldId id="267" r:id="rId4"/>
    <p:sldId id="269" r:id="rId5"/>
    <p:sldId id="268" r:id="rId6"/>
    <p:sldId id="257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79" autoAdjust="0"/>
    <p:restoredTop sz="94660"/>
  </p:normalViewPr>
  <p:slideViewPr>
    <p:cSldViewPr snapToObjects="1">
      <p:cViewPr varScale="1">
        <p:scale>
          <a:sx n="80" d="100"/>
          <a:sy n="80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F3B76-644D-43CC-9ADB-23430292CE0B}" type="datetimeFigureOut">
              <a:rPr lang="fr-FR" smtClean="0"/>
              <a:t>26/11/13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24FE1-8316-4408-A74D-69C88257A1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96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tif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tif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209800" y="609600"/>
            <a:ext cx="6553200" cy="2819400"/>
          </a:xfrm>
          <a:prstGeom prst="rect">
            <a:avLst/>
          </a:prstGeom>
        </p:spPr>
        <p:txBody>
          <a:bodyPr anchor="b"/>
          <a:lstStyle>
            <a:lvl1pPr>
              <a:defRPr lang="fi-FI" sz="3200" b="1" i="0" u="none" strike="noStrike" baseline="0" smtClean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2209800" y="3810000"/>
            <a:ext cx="6400800" cy="1676400"/>
          </a:xfrm>
          <a:prstGeom prst="rect">
            <a:avLst/>
          </a:prstGeom>
        </p:spPr>
        <p:txBody>
          <a:bodyPr vert="horz"/>
          <a:lstStyle>
            <a:lvl1pPr>
              <a:defRPr lang="fi-FI" sz="1400" b="1" i="0" u="none" strike="noStrike" baseline="0" smtClean="0"/>
            </a:lvl1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2" name="Image 1" descr="logo IAE.tif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511532"/>
            <a:ext cx="3538813" cy="115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92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"/>
          <p:cNvSpPr txBox="1">
            <a:spLocks noChangeArrowheads="1"/>
          </p:cNvSpPr>
          <p:nvPr/>
        </p:nvSpPr>
        <p:spPr bwMode="auto">
          <a:xfrm>
            <a:off x="8174038" y="-1588"/>
            <a:ext cx="608012" cy="608013"/>
          </a:xfrm>
          <a:prstGeom prst="rect">
            <a:avLst/>
          </a:prstGeom>
          <a:solidFill>
            <a:srgbClr val="009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3DF5006-93CB-49E9-A5DC-E6669E1884AA}" type="slidenum">
              <a:rPr lang="fr-FR" altLang="fr-FR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/>
              <a:t>‹#›</a:t>
            </a:fld>
            <a:endParaRPr lang="fr-FR" altLang="fr-FR" sz="12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222618" y="1295400"/>
            <a:ext cx="7467600" cy="4648200"/>
          </a:xfrm>
          <a:prstGeom prst="rect">
            <a:avLst/>
          </a:prstGeom>
        </p:spPr>
        <p:txBody>
          <a:bodyPr/>
          <a:lstStyle>
            <a:lvl1pPr marL="266700" indent="-2667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100000"/>
              <a:buFontTx/>
              <a:buBlip>
                <a:blip r:embed="rId3"/>
              </a:buBlip>
              <a:defRPr lang="fr-FR" sz="1800" b="1" i="0" u="none" strike="noStrike" kern="1200" baseline="0" dirty="0" smtClean="0">
                <a:solidFill>
                  <a:srgbClr val="009CC4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60000" indent="-194400">
              <a:spcBef>
                <a:spcPts val="600"/>
              </a:spcBef>
              <a:spcAft>
                <a:spcPts val="300"/>
              </a:spcAft>
              <a:buFont typeface="+mj-lt"/>
              <a:buNone/>
              <a:defRPr sz="1200" b="0" cap="none" baseline="0">
                <a:solidFill>
                  <a:schemeClr val="tx1"/>
                </a:solidFill>
                <a:latin typeface="Tahoma"/>
                <a:cs typeface="Tahoma"/>
              </a:defRPr>
            </a:lvl2pPr>
            <a:lvl3pPr marL="446088" indent="-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 lang="fr-FR" sz="1400" b="0" i="0" u="none" strike="noStrike" baseline="0" smtClean="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648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78000"/>
              <a:buFontTx/>
              <a:buNone/>
              <a:defRPr sz="1400">
                <a:latin typeface="Tahoma"/>
                <a:cs typeface="Tahoma"/>
              </a:defRPr>
            </a:lvl4pPr>
            <a:lvl5pPr marL="655200" marR="0" indent="-2286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75000"/>
              <a:buFont typeface="Wingdings 3" charset="2"/>
              <a:buChar char=""/>
              <a:tabLst/>
              <a:defRPr sz="1400">
                <a:latin typeface="Tahoma"/>
                <a:cs typeface="Tahoma"/>
              </a:defRPr>
            </a:lvl5pPr>
            <a:lvl6pPr marL="896400" indent="-90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400" i="1" baseline="0">
                <a:latin typeface="Tahoma"/>
                <a:cs typeface="Tahoma"/>
              </a:defRPr>
            </a:lvl6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 smtClean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696200" cy="762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-244800" algn="l">
              <a:buFont typeface="+mj-lt"/>
              <a:buAutoNum type="romanUcPeriod"/>
              <a:defRPr lang="fr-FR" sz="2000" b="1" i="0" u="none" strike="noStrike" baseline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2" name="Image 1" descr="logo IAE.tif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943600"/>
            <a:ext cx="2653538" cy="86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46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1"/>
          <p:cNvSpPr txBox="1">
            <a:spLocks noChangeArrowheads="1"/>
          </p:cNvSpPr>
          <p:nvPr/>
        </p:nvSpPr>
        <p:spPr bwMode="auto">
          <a:xfrm>
            <a:off x="8174038" y="-1588"/>
            <a:ext cx="608012" cy="608013"/>
          </a:xfrm>
          <a:prstGeom prst="rect">
            <a:avLst/>
          </a:prstGeom>
          <a:solidFill>
            <a:srgbClr val="009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48CF997-C68D-4B16-8913-05DBFB915241}" type="slidenum">
              <a:rPr lang="fr-FR" altLang="fr-FR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/>
              <a:t>‹#›</a:t>
            </a:fld>
            <a:endParaRPr lang="fr-FR" altLang="fr-FR" sz="12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624" y="762000"/>
            <a:ext cx="7651576" cy="5181600"/>
          </a:xfrm>
          <a:prstGeom prst="rect">
            <a:avLst/>
          </a:prstGeom>
        </p:spPr>
        <p:txBody>
          <a:bodyPr vert="horz" lIns="0" rIns="0" bIns="0" anchor="ctr"/>
          <a:lstStyle>
            <a:lvl1pPr marL="0" indent="0" algn="ctr">
              <a:defRPr baseline="0"/>
            </a:lvl1pPr>
            <a:lvl4pPr>
              <a:buNone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5751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9CC4"/>
          </a:solidFill>
          <a:latin typeface="Tahoma"/>
          <a:ea typeface="+mj-ea"/>
          <a:cs typeface="Tahom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CC4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1400" b="1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13 gardiens en contrat de professionnalisation dans une association intermédiaire…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3600" dirty="0" smtClean="0"/>
              <a:t>Proposition d’essaimage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290183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I.1.Interm’Aide </a:t>
            </a:r>
            <a:r>
              <a:rPr lang="fr-FR" dirty="0"/>
              <a:t>Emploi est une association d’insertion par l’activité économique</a:t>
            </a:r>
            <a:r>
              <a:rPr lang="fr-FR" dirty="0" smtClean="0"/>
              <a:t>:</a:t>
            </a:r>
          </a:p>
          <a:p>
            <a:pPr lvl="4"/>
            <a:r>
              <a:rPr lang="fr-FR" sz="1600" dirty="0"/>
              <a:t>Créée en 1987</a:t>
            </a:r>
          </a:p>
          <a:p>
            <a:pPr lvl="4"/>
            <a:r>
              <a:rPr lang="fr-FR" sz="1600" dirty="0"/>
              <a:t> </a:t>
            </a:r>
            <a:r>
              <a:rPr lang="fr-FR" sz="1600" dirty="0" smtClean="0"/>
              <a:t>Implantée </a:t>
            </a:r>
            <a:r>
              <a:rPr lang="fr-FR" sz="1600" dirty="0"/>
              <a:t>en ZUS, </a:t>
            </a:r>
            <a:r>
              <a:rPr lang="fr-FR" sz="1600" dirty="0" smtClean="0"/>
              <a:t>signataire de la convention ANRU sur les Haut de Rouen</a:t>
            </a:r>
          </a:p>
          <a:p>
            <a:pPr lvl="4"/>
            <a:r>
              <a:rPr lang="fr-FR" sz="1600" dirty="0" smtClean="0"/>
              <a:t>Une activité </a:t>
            </a:r>
            <a:r>
              <a:rPr lang="fr-FR" sz="1600" dirty="0"/>
              <a:t>économique </a:t>
            </a:r>
            <a:r>
              <a:rPr lang="fr-FR" sz="1600" dirty="0" smtClean="0"/>
              <a:t>orientée </a:t>
            </a:r>
            <a:r>
              <a:rPr lang="fr-FR" sz="1600" dirty="0"/>
              <a:t>vers les bailleurs sociaux et les collectivités:</a:t>
            </a:r>
          </a:p>
          <a:p>
            <a:pPr lvl="5"/>
            <a:r>
              <a:rPr lang="fr-FR" sz="1600" dirty="0"/>
              <a:t>13 permanents</a:t>
            </a:r>
          </a:p>
          <a:p>
            <a:pPr lvl="5"/>
            <a:r>
              <a:rPr lang="fr-FR" sz="1600" dirty="0"/>
              <a:t>53 ETP en insertion dans le cadre de l’association </a:t>
            </a:r>
            <a:r>
              <a:rPr lang="fr-FR" sz="1600" dirty="0" smtClean="0"/>
              <a:t>intermédiaire</a:t>
            </a:r>
            <a:endParaRPr lang="fr-FR" sz="1600" dirty="0"/>
          </a:p>
          <a:p>
            <a:pPr lvl="5"/>
            <a:r>
              <a:rPr lang="fr-FR" sz="1600" dirty="0"/>
              <a:t>16 postes en chantier </a:t>
            </a:r>
            <a:r>
              <a:rPr lang="fr-FR" sz="1600" dirty="0" smtClean="0"/>
              <a:t>d’insertion depuis 2012</a:t>
            </a:r>
            <a:endParaRPr lang="fr-FR" sz="1600" dirty="0"/>
          </a:p>
          <a:p>
            <a:pPr lvl="5"/>
            <a:r>
              <a:rPr lang="fr-FR" sz="1600" dirty="0"/>
              <a:t>13 gardiens en contrat de </a:t>
            </a:r>
            <a:r>
              <a:rPr lang="fr-FR" sz="1600" dirty="0" smtClean="0"/>
              <a:t>professionnalisation depuis 2013</a:t>
            </a:r>
          </a:p>
          <a:p>
            <a:r>
              <a:rPr lang="fr-FR" dirty="0" smtClean="0"/>
              <a:t>I.2.Notre métier: l’intermédiation vers l’emploi: </a:t>
            </a:r>
          </a:p>
          <a:p>
            <a:pPr lvl="4"/>
            <a:r>
              <a:rPr lang="fr-FR" sz="1600" dirty="0" smtClean="0"/>
              <a:t>Un triptyque efficace: Le maillage personnalisé entre des missions de travail salariées, des actions de formation, et un accompagnement individuel ou collectif </a:t>
            </a: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l’association </a:t>
            </a:r>
            <a:r>
              <a:rPr lang="fr-FR" dirty="0" err="1" smtClean="0"/>
              <a:t>Interm’Aide</a:t>
            </a:r>
            <a:r>
              <a:rPr lang="fr-FR" dirty="0" smtClean="0"/>
              <a:t> Emploi.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188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II.1.Pourquoi ce projet à </a:t>
            </a:r>
            <a:r>
              <a:rPr lang="fr-FR" dirty="0" err="1" smtClean="0"/>
              <a:t>Interm’Aide</a:t>
            </a:r>
            <a:r>
              <a:rPr lang="fr-FR" dirty="0" smtClean="0"/>
              <a:t> Emploi:</a:t>
            </a:r>
          </a:p>
          <a:p>
            <a:pPr lvl="4"/>
            <a:r>
              <a:rPr lang="fr-FR" sz="1600" dirty="0" smtClean="0"/>
              <a:t>Sécuriser des parcours d’insertion professionnelle</a:t>
            </a:r>
          </a:p>
          <a:p>
            <a:pPr lvl="4"/>
            <a:r>
              <a:rPr lang="fr-FR" sz="1600" dirty="0" smtClean="0"/>
              <a:t>Diversifier notre offre d’insertion</a:t>
            </a:r>
            <a:endParaRPr lang="fr-FR" sz="1600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II.2Un projet soutenu dès le début par de nombreux partenaires:</a:t>
            </a:r>
          </a:p>
          <a:p>
            <a:pPr lvl="4"/>
            <a:r>
              <a:rPr lang="fr-FR" sz="1600" dirty="0" smtClean="0"/>
              <a:t>Les bailleurs et l’U.S.H. de Haute-Normandie, pour répondre aux difficultés de recrutement sur le métier de gardien d’immeuble.</a:t>
            </a:r>
          </a:p>
          <a:p>
            <a:pPr lvl="4"/>
            <a:r>
              <a:rPr lang="fr-FR" sz="1600" dirty="0" smtClean="0"/>
              <a:t>La DIRECCTE pour faciliter un projet porteurs d’emploi de qualité</a:t>
            </a:r>
          </a:p>
          <a:p>
            <a:pPr lvl="4"/>
            <a:r>
              <a:rPr lang="fr-FR" sz="1600" dirty="0" smtClean="0"/>
              <a:t>L’OPCA AGEFOS PME en soutien d’une innovation d’un adhérent</a:t>
            </a:r>
          </a:p>
          <a:p>
            <a:pPr lvl="4"/>
            <a:r>
              <a:rPr lang="fr-FR" sz="1600" dirty="0" smtClean="0"/>
              <a:t>L’AFPOLS, en réponse à une problématique de formation sur son cœur de métier, et en appui sur l’</a:t>
            </a:r>
            <a:r>
              <a:rPr lang="fr-FR" sz="1600" dirty="0" err="1" smtClean="0"/>
              <a:t>ingéniérie</a:t>
            </a:r>
            <a:r>
              <a:rPr lang="fr-FR" sz="1600" dirty="0" smtClean="0"/>
              <a:t> de projet.</a:t>
            </a:r>
          </a:p>
          <a:p>
            <a:pPr lvl="4"/>
            <a:r>
              <a:rPr lang="fr-FR" sz="1600" dirty="0" smtClean="0"/>
              <a:t>Le FSE en appui financier</a:t>
            </a:r>
          </a:p>
          <a:p>
            <a:pPr lvl="4"/>
            <a:r>
              <a:rPr lang="fr-FR" sz="1600" dirty="0" smtClean="0"/>
              <a:t>Pour tous, un projet crédible et porteur</a:t>
            </a:r>
          </a:p>
          <a:p>
            <a:endParaRPr lang="fr-FR" dirty="0" smtClean="0"/>
          </a:p>
          <a:p>
            <a:pPr lvl="3"/>
            <a:r>
              <a:rPr lang="fr-FR" sz="1600" dirty="0" smtClean="0"/>
              <a:t> </a:t>
            </a:r>
          </a:p>
          <a:p>
            <a:pPr lvl="4"/>
            <a:endParaRPr lang="fr-FR" dirty="0" smtClean="0"/>
          </a:p>
          <a:p>
            <a:pPr lvl="4"/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>
              <a:buNone/>
            </a:pPr>
            <a:r>
              <a:rPr lang="fr-FR" dirty="0" smtClean="0"/>
              <a:t>II. Présentation du projet de formation de gardiens en contrat de professionnalisation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419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II.3.En amont de l’opération:</a:t>
            </a:r>
          </a:p>
          <a:p>
            <a:pPr lvl="4"/>
            <a:r>
              <a:rPr lang="fr-FR" sz="1600" dirty="0"/>
              <a:t>Opération PRIPI en amont sur le </a:t>
            </a:r>
            <a:r>
              <a:rPr lang="fr-FR" sz="1600" dirty="0" smtClean="0"/>
              <a:t>quartier: 11/2012 - 03/2013</a:t>
            </a:r>
          </a:p>
          <a:p>
            <a:pPr lvl="4"/>
            <a:r>
              <a:rPr lang="fr-FR" sz="1600" dirty="0" smtClean="0"/>
              <a:t>Une sélection des candidats rigoureuse + de 130 demandes</a:t>
            </a:r>
          </a:p>
          <a:p>
            <a:pPr lvl="4"/>
            <a:r>
              <a:rPr lang="fr-FR" sz="1600" dirty="0" smtClean="0"/>
              <a:t>POE et APP de soutien personnalisé: 03/2013 – 04/2013</a:t>
            </a:r>
            <a:endParaRPr lang="fr-FR" sz="1600" dirty="0"/>
          </a:p>
          <a:p>
            <a:r>
              <a:rPr lang="fr-FR" dirty="0" smtClean="0"/>
              <a:t>II.4</a:t>
            </a:r>
            <a:r>
              <a:rPr lang="fr-FR" dirty="0" smtClean="0"/>
              <a:t>.Les avantages pour les bailleurs de </a:t>
            </a:r>
            <a:r>
              <a:rPr lang="fr-FR" dirty="0" smtClean="0"/>
              <a:t>passer par </a:t>
            </a:r>
            <a:r>
              <a:rPr lang="fr-FR" dirty="0" smtClean="0"/>
              <a:t>l’</a:t>
            </a:r>
            <a:r>
              <a:rPr lang="fr-FR" dirty="0" smtClean="0"/>
              <a:t>association </a:t>
            </a:r>
            <a:r>
              <a:rPr lang="fr-FR" dirty="0" err="1" smtClean="0"/>
              <a:t>Interm’Aide</a:t>
            </a:r>
            <a:r>
              <a:rPr lang="fr-FR" dirty="0" smtClean="0"/>
              <a:t> </a:t>
            </a:r>
            <a:r>
              <a:rPr lang="fr-FR" dirty="0" smtClean="0"/>
              <a:t>Emploi:</a:t>
            </a:r>
            <a:endParaRPr lang="fr-FR" sz="1600" dirty="0" smtClean="0"/>
          </a:p>
          <a:p>
            <a:pPr lvl="4"/>
            <a:r>
              <a:rPr lang="fr-FR" sz="1600" dirty="0" smtClean="0"/>
              <a:t>La sélection des candidats est externalisée</a:t>
            </a:r>
          </a:p>
          <a:p>
            <a:pPr lvl="4"/>
            <a:r>
              <a:rPr lang="fr-FR" sz="1600" dirty="0" smtClean="0"/>
              <a:t>L’association peut mettre une formation en place pour un groupe de gardiens répartis pendant la production chez plusieurs bailleurs.</a:t>
            </a:r>
          </a:p>
          <a:p>
            <a:pPr lvl="4"/>
            <a:r>
              <a:rPr lang="fr-FR" sz="1600" dirty="0" smtClean="0"/>
              <a:t>La gestion des RH est externalisée pendant la période de pro : pas d’engagement des bailleurs pendant la période de pro,</a:t>
            </a:r>
          </a:p>
          <a:p>
            <a:pPr lvl="4"/>
            <a:r>
              <a:rPr lang="fr-FR" sz="1600" dirty="0" smtClean="0"/>
              <a:t> Mise en place, par l’association de réponses très personnalisées et rapides aux </a:t>
            </a:r>
            <a:r>
              <a:rPr lang="fr-FR" sz="1600" dirty="0" err="1" smtClean="0"/>
              <a:t>problèmatiques</a:t>
            </a:r>
            <a:r>
              <a:rPr lang="fr-FR" sz="1600" dirty="0" smtClean="0"/>
              <a:t> rencontrées: mobilité / coaching / logement… </a:t>
            </a:r>
          </a:p>
          <a:p>
            <a:r>
              <a:rPr lang="fr-FR" dirty="0" smtClean="0"/>
              <a:t>II.5.La mise en œuvre d’une qualification s’appuyant sur l’alternance entre la formation et la production</a:t>
            </a:r>
          </a:p>
          <a:p>
            <a:pPr lvl="3"/>
            <a:r>
              <a:rPr lang="fr-FR" sz="1600" dirty="0" smtClean="0"/>
              <a:t> </a:t>
            </a:r>
          </a:p>
          <a:p>
            <a:pPr lvl="4"/>
            <a:endParaRPr lang="fr-FR" dirty="0" smtClean="0"/>
          </a:p>
          <a:p>
            <a:pPr lvl="4"/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>
              <a:buNone/>
            </a:pPr>
            <a:r>
              <a:rPr lang="fr-FR" dirty="0" smtClean="0"/>
              <a:t>II. Présentation du projet de formation de gardiens en contrat de professionnalisation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49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III.1. Des </a:t>
            </a:r>
            <a:r>
              <a:rPr lang="fr-FR" dirty="0"/>
              <a:t>é</a:t>
            </a:r>
            <a:r>
              <a:rPr lang="fr-FR" dirty="0" smtClean="0"/>
              <a:t>changes gagnants gagnants:</a:t>
            </a:r>
          </a:p>
          <a:p>
            <a:pPr lvl="4"/>
            <a:r>
              <a:rPr lang="fr-FR" sz="1600" dirty="0" smtClean="0"/>
              <a:t>Pour </a:t>
            </a:r>
            <a:r>
              <a:rPr lang="fr-FR" sz="1600" dirty="0"/>
              <a:t>les 13 demandeurs </a:t>
            </a:r>
            <a:r>
              <a:rPr lang="fr-FR" sz="1600" dirty="0" smtClean="0"/>
              <a:t>d’emploi</a:t>
            </a:r>
            <a:r>
              <a:rPr lang="fr-FR" sz="1600" dirty="0"/>
              <a:t>: accès à un CDD de 12 mois, puis à une formation </a:t>
            </a:r>
            <a:r>
              <a:rPr lang="fr-FR" sz="1600" dirty="0" err="1"/>
              <a:t>certifiante</a:t>
            </a:r>
            <a:r>
              <a:rPr lang="fr-FR" sz="1600" dirty="0"/>
              <a:t> reconnue, enfin à une embauche probable en CDI. (A ce jour + de 50%)</a:t>
            </a:r>
          </a:p>
          <a:p>
            <a:pPr lvl="4"/>
            <a:r>
              <a:rPr lang="fr-FR" sz="1600" dirty="0" smtClean="0"/>
              <a:t>Pour </a:t>
            </a:r>
            <a:r>
              <a:rPr lang="fr-FR" sz="1600" dirty="0"/>
              <a:t>les bailleurs, la résolution d’une </a:t>
            </a:r>
            <a:r>
              <a:rPr lang="fr-FR" sz="1600" dirty="0" err="1"/>
              <a:t>problèmatique</a:t>
            </a:r>
            <a:r>
              <a:rPr lang="fr-FR" sz="1600" dirty="0"/>
              <a:t> de recrutement et de formation.</a:t>
            </a:r>
          </a:p>
          <a:p>
            <a:pPr lvl="4"/>
            <a:r>
              <a:rPr lang="fr-FR" sz="1600" dirty="0" smtClean="0"/>
              <a:t>Pour </a:t>
            </a:r>
            <a:r>
              <a:rPr lang="fr-FR" sz="1600" dirty="0"/>
              <a:t>l’association d’insertion </a:t>
            </a:r>
            <a:r>
              <a:rPr lang="fr-FR" sz="1600" dirty="0" smtClean="0"/>
              <a:t>professionnelle, la diversification </a:t>
            </a:r>
            <a:r>
              <a:rPr lang="fr-FR" sz="1600" dirty="0"/>
              <a:t>de son offre d’insertion, sécurisation de parcours d’insertion</a:t>
            </a:r>
            <a:r>
              <a:rPr lang="fr-FR" sz="1600" dirty="0" smtClean="0"/>
              <a:t>.</a:t>
            </a:r>
            <a:endParaRPr lang="fr-FR" dirty="0"/>
          </a:p>
          <a:p>
            <a:r>
              <a:rPr lang="fr-FR" dirty="0" smtClean="0"/>
              <a:t>III.2. Essaimage:</a:t>
            </a:r>
          </a:p>
          <a:p>
            <a:pPr lvl="4"/>
            <a:r>
              <a:rPr lang="fr-FR" sz="1600" dirty="0" smtClean="0"/>
              <a:t>S’appuyer </a:t>
            </a:r>
            <a:r>
              <a:rPr lang="fr-FR" sz="1600" dirty="0"/>
              <a:t>au niveau national sur un réseau portant les mêmes </a:t>
            </a:r>
            <a:r>
              <a:rPr lang="fr-FR" sz="1600" dirty="0" smtClean="0"/>
              <a:t>valeurs: le réseau COORACE </a:t>
            </a:r>
            <a:endParaRPr lang="fr-FR" sz="1600" dirty="0"/>
          </a:p>
          <a:p>
            <a:pPr lvl="4"/>
            <a:r>
              <a:rPr lang="fr-FR" sz="1600" dirty="0" smtClean="0"/>
              <a:t>Porter une attention particulière dans ce réseau au choix des associations </a:t>
            </a:r>
          </a:p>
          <a:p>
            <a:pPr lvl="4"/>
            <a:r>
              <a:rPr lang="fr-FR" sz="1600" dirty="0" smtClean="0"/>
              <a:t>Expérimenter sur un nombre restreint d’associations</a:t>
            </a: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>
              <a:buNone/>
            </a:pPr>
            <a:r>
              <a:rPr lang="fr-FR" dirty="0" smtClean="0"/>
              <a:t>III. Une opération gagnante qui pourrait être essaimée…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20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222618" y="1373088"/>
            <a:ext cx="7467600" cy="4648200"/>
          </a:xfrm>
        </p:spPr>
        <p:txBody>
          <a:bodyPr>
            <a:noAutofit/>
          </a:bodyPr>
          <a:lstStyle/>
          <a:p>
            <a:pPr marL="0" indent="0" fontAlgn="auto">
              <a:buNone/>
              <a:defRPr/>
            </a:pPr>
            <a:r>
              <a:rPr lang="fr-FR" sz="1600" dirty="0" smtClean="0">
                <a:solidFill>
                  <a:schemeClr val="tx1"/>
                </a:solidFill>
                <a:ea typeface="+mn-ea"/>
              </a:rPr>
              <a:t>Le réseau COORACE </a:t>
            </a:r>
          </a:p>
          <a:p>
            <a:pPr marL="0" indent="0" fontAlgn="auto">
              <a:buNone/>
              <a:defRPr/>
            </a:pPr>
            <a:endParaRPr lang="fr-FR" sz="800" dirty="0" smtClean="0">
              <a:solidFill>
                <a:schemeClr val="tx1"/>
              </a:solidFill>
              <a:ea typeface="+mn-ea"/>
            </a:endParaRPr>
          </a:p>
          <a:p>
            <a:pPr marL="442913" indent="-174625" fontAlgn="auto"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solidFill>
                  <a:srgbClr val="00B0F0"/>
                </a:solidFill>
                <a:ea typeface="+mn-ea"/>
              </a:rPr>
              <a:t>500 </a:t>
            </a:r>
            <a:r>
              <a:rPr lang="fr-FR" sz="1400" dirty="0">
                <a:solidFill>
                  <a:srgbClr val="00B0F0"/>
                </a:solidFill>
                <a:ea typeface="+mn-ea"/>
              </a:rPr>
              <a:t>entreprises 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de l’économie sociale et 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solidaire</a:t>
            </a:r>
          </a:p>
          <a:p>
            <a:pPr marL="442913" indent="-174625" fontAlgn="auto">
              <a:buNone/>
              <a:defRPr/>
            </a:pPr>
            <a:r>
              <a:rPr lang="fr-FR" sz="1400" dirty="0" smtClean="0">
                <a:solidFill>
                  <a:schemeClr val="tx1"/>
                </a:solidFill>
                <a:ea typeface="+mn-ea"/>
              </a:rPr>
              <a:t> </a:t>
            </a:r>
          </a:p>
          <a:p>
            <a:pPr marL="442913" indent="-174625" fontAlgn="auto"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solidFill>
                  <a:srgbClr val="00B0F0"/>
                </a:solidFill>
                <a:ea typeface="+mn-ea"/>
              </a:rPr>
              <a:t>salariant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 </a:t>
            </a:r>
            <a:r>
              <a:rPr lang="fr-FR" sz="1400" dirty="0" smtClean="0">
                <a:solidFill>
                  <a:srgbClr val="00B0F0"/>
                </a:solidFill>
              </a:rPr>
              <a:t>90</a:t>
            </a:r>
            <a:r>
              <a:rPr lang="fr-FR" altLang="fr-FR" sz="1400" dirty="0" smtClean="0">
                <a:solidFill>
                  <a:srgbClr val="00B0F0"/>
                </a:solidFill>
              </a:rPr>
              <a:t> 000 personnes par an </a:t>
            </a:r>
            <a:r>
              <a:rPr lang="fr-FR" altLang="fr-FR" sz="1400" b="0" dirty="0" smtClean="0">
                <a:solidFill>
                  <a:schemeClr val="tx1"/>
                </a:solidFill>
              </a:rPr>
              <a:t>dont 70 000 personnes précarisées sur le marché du travail (chiffre d’affaires cumulé </a:t>
            </a:r>
            <a:r>
              <a:rPr lang="fr-FR" altLang="fr-FR" sz="1400" b="0" dirty="0">
                <a:solidFill>
                  <a:schemeClr val="tx1"/>
                </a:solidFill>
              </a:rPr>
              <a:t>: 370 millions d’euros de chiffre </a:t>
            </a:r>
            <a:r>
              <a:rPr lang="fr-FR" altLang="fr-FR" sz="1400" b="0" dirty="0" smtClean="0">
                <a:solidFill>
                  <a:schemeClr val="tx1"/>
                </a:solidFill>
              </a:rPr>
              <a:t>d’affaires)</a:t>
            </a:r>
          </a:p>
          <a:p>
            <a:pPr marL="268288" indent="0" fontAlgn="auto">
              <a:buNone/>
              <a:defRPr/>
            </a:pPr>
            <a:endParaRPr lang="fr-FR" sz="1400" b="0" dirty="0">
              <a:solidFill>
                <a:schemeClr val="tx1"/>
              </a:solidFill>
            </a:endParaRPr>
          </a:p>
          <a:p>
            <a:pPr marL="442913" indent="-174625" fontAlgn="auto"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solidFill>
                  <a:schemeClr val="tx1"/>
                </a:solidFill>
                <a:ea typeface="+mn-ea"/>
              </a:rPr>
              <a:t>réparties 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sur l’ensemble du 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territoire</a:t>
            </a:r>
          </a:p>
          <a:p>
            <a:pPr marL="268288" indent="0" fontAlgn="auto">
              <a:buNone/>
              <a:defRPr/>
            </a:pPr>
            <a:endParaRPr lang="fr-FR" sz="1400" dirty="0">
              <a:solidFill>
                <a:schemeClr val="tx1"/>
              </a:solidFill>
              <a:ea typeface="+mn-ea"/>
            </a:endParaRPr>
          </a:p>
          <a:p>
            <a:pPr marL="442913" indent="-174625">
              <a:buFont typeface="Arial" pitchFamily="34" charset="0"/>
              <a:buChar char="•"/>
              <a:defRPr/>
            </a:pPr>
            <a:r>
              <a:rPr lang="fr-FR" sz="1400" dirty="0" smtClean="0">
                <a:solidFill>
                  <a:schemeClr val="tx1"/>
                </a:solidFill>
                <a:ea typeface="+mn-ea"/>
              </a:rPr>
              <a:t>notamment 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constituées sous la forme de </a:t>
            </a:r>
            <a:r>
              <a:rPr lang="fr-FR" sz="1400" dirty="0">
                <a:solidFill>
                  <a:srgbClr val="00B0F0"/>
                </a:solidFill>
                <a:ea typeface="+mn-ea"/>
              </a:rPr>
              <a:t>structures d’insertion par l’activité économique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 (SIAE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), intervenant dans de nombreux secteurs d’activité</a:t>
            </a:r>
          </a:p>
          <a:p>
            <a:pPr marL="268288" indent="0">
              <a:buNone/>
              <a:defRPr/>
            </a:pPr>
            <a:endParaRPr lang="fr-FR" sz="1400" dirty="0">
              <a:solidFill>
                <a:schemeClr val="tx1"/>
              </a:solidFill>
              <a:ea typeface="+mn-ea"/>
            </a:endParaRPr>
          </a:p>
          <a:p>
            <a:pPr marL="442913" indent="-174625">
              <a:buFont typeface="Arial" pitchFamily="34" charset="0"/>
              <a:buChar char="•"/>
              <a:defRPr/>
            </a:pPr>
            <a:r>
              <a:rPr lang="fr-FR" sz="1400" dirty="0" smtClean="0">
                <a:solidFill>
                  <a:schemeClr val="tx1"/>
                </a:solidFill>
                <a:ea typeface="+mn-ea"/>
              </a:rPr>
              <a:t>organisés 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au sein d’</a:t>
            </a:r>
            <a:r>
              <a:rPr lang="fr-FR" sz="1400" dirty="0">
                <a:solidFill>
                  <a:srgbClr val="00B0F0"/>
                </a:solidFill>
                <a:ea typeface="+mn-ea"/>
              </a:rPr>
              <a:t>une </a:t>
            </a:r>
            <a:r>
              <a:rPr lang="fr-FR" sz="1400" dirty="0" smtClean="0">
                <a:solidFill>
                  <a:srgbClr val="00B0F0"/>
                </a:solidFill>
                <a:ea typeface="+mn-ea"/>
              </a:rPr>
              <a:t>fédération, COORACE, 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depuis 1985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.</a:t>
            </a:r>
            <a:endParaRPr lang="fr-FR" sz="14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4099" name="Titr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indent="0">
              <a:buNone/>
            </a:pPr>
            <a:r>
              <a:rPr lang="fr-FR" altLang="fr-FR" dirty="0" smtClean="0"/>
              <a:t>IV. Un réseau d’entreprises militantes:</a:t>
            </a:r>
            <a:endParaRPr alt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222618" y="1373088"/>
            <a:ext cx="7467600" cy="46482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fr-FR" sz="1600" dirty="0" smtClean="0">
                <a:solidFill>
                  <a:schemeClr val="tx1"/>
                </a:solidFill>
                <a:ea typeface="+mn-ea"/>
              </a:rPr>
              <a:t>Un réseau partageant </a:t>
            </a:r>
            <a:endParaRPr lang="fr-FR" sz="1600" dirty="0">
              <a:solidFill>
                <a:schemeClr val="tx1"/>
              </a:solidFill>
              <a:ea typeface="+mn-ea"/>
            </a:endParaRPr>
          </a:p>
          <a:p>
            <a:pPr marL="0" indent="0">
              <a:buNone/>
              <a:defRPr/>
            </a:pPr>
            <a:endParaRPr lang="fr-FR" sz="1600" dirty="0" smtClean="0">
              <a:solidFill>
                <a:srgbClr val="00B0F0"/>
              </a:solidFill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fr-FR" sz="1400" dirty="0" smtClean="0">
                <a:solidFill>
                  <a:srgbClr val="00B0F0"/>
                </a:solidFill>
                <a:ea typeface="+mn-ea"/>
              </a:rPr>
              <a:t>Une même vision </a:t>
            </a:r>
            <a:r>
              <a:rPr lang="fr-FR" sz="1400" dirty="0">
                <a:solidFill>
                  <a:srgbClr val="00B0F0"/>
                </a:solidFill>
                <a:ea typeface="+mn-ea"/>
              </a:rPr>
              <a:t>de société</a:t>
            </a:r>
          </a:p>
          <a:p>
            <a:pPr marL="268288" indent="0">
              <a:buNone/>
              <a:defRPr/>
            </a:pPr>
            <a:r>
              <a:rPr lang="fr-FR" sz="1400" dirty="0">
                <a:solidFill>
                  <a:schemeClr val="tx1"/>
                </a:solidFill>
                <a:ea typeface="+mn-ea"/>
              </a:rPr>
              <a:t>celle d’une société solidaire et intégrante, reconnaissant la valeur et la richesse de chacun en tant que citoyen et acteur des échanges économiques et 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sociaux</a:t>
            </a:r>
            <a:endParaRPr lang="fr-FR" sz="1400" dirty="0">
              <a:solidFill>
                <a:schemeClr val="tx1"/>
              </a:solidFill>
              <a:ea typeface="+mn-ea"/>
            </a:endParaRPr>
          </a:p>
          <a:p>
            <a:pPr marL="1358900" lvl="2" indent="-444500">
              <a:lnSpc>
                <a:spcPct val="120000"/>
              </a:lnSpc>
              <a:spcBef>
                <a:spcPct val="20000"/>
              </a:spcBef>
              <a:buFont typeface="Wingdings 3" pitchFamily="18" charset="2"/>
              <a:buChar char="["/>
              <a:defRPr/>
            </a:pPr>
            <a:endParaRPr lang="fr-FR" b="1" dirty="0">
              <a:ea typeface="+mn-ea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fr-FR" sz="1400" dirty="0">
                <a:solidFill>
                  <a:srgbClr val="00B0F0"/>
                </a:solidFill>
                <a:ea typeface="+mn-ea"/>
              </a:rPr>
              <a:t>Un projet commun </a:t>
            </a:r>
          </a:p>
          <a:p>
            <a:pPr marL="268288" indent="0">
              <a:buNone/>
              <a:defRPr/>
            </a:pPr>
            <a:r>
              <a:rPr lang="fr-FR" sz="1400" dirty="0" smtClean="0">
                <a:solidFill>
                  <a:schemeClr val="tx1"/>
                </a:solidFill>
                <a:ea typeface="+mn-ea"/>
              </a:rPr>
              <a:t>participer </a:t>
            </a:r>
            <a:r>
              <a:rPr lang="fr-FR" sz="1400" dirty="0">
                <a:solidFill>
                  <a:schemeClr val="tx1"/>
                </a:solidFill>
                <a:ea typeface="+mn-ea"/>
              </a:rPr>
              <a:t>à l'émergence d'un nouveau modèle de développement économique, solidaire et durable, ancré dans les territoires, créateur de richesses, de services et d’emplois de qualité accessibles à tous et vecteur de droits, notamment pour les personnes les plus </a:t>
            </a:r>
            <a:r>
              <a:rPr lang="fr-FR" sz="1400" dirty="0" smtClean="0">
                <a:solidFill>
                  <a:schemeClr val="tx1"/>
                </a:solidFill>
                <a:ea typeface="+mn-ea"/>
              </a:rPr>
              <a:t>précarisées</a:t>
            </a:r>
            <a:endParaRPr lang="fr-FR" sz="14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4099" name="Titr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indent="0">
              <a:buNone/>
            </a:pPr>
            <a:r>
              <a:rPr lang="fr-FR" altLang="fr-FR" dirty="0" smtClean="0"/>
              <a:t>IV. </a:t>
            </a:r>
            <a:r>
              <a:rPr altLang="fr-FR" dirty="0" smtClean="0"/>
              <a:t>UN RESEAU D'ENTREPRISES MILITANTES</a:t>
            </a:r>
            <a:endParaRPr altLang="fr-FR" dirty="0"/>
          </a:p>
        </p:txBody>
      </p:sp>
    </p:spTree>
    <p:extLst>
      <p:ext uri="{BB962C8B-B14F-4D97-AF65-F5344CB8AC3E}">
        <p14:creationId xmlns:p14="http://schemas.microsoft.com/office/powerpoint/2010/main" val="1360778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owerpoin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powerpoint</Template>
  <TotalTime>512</TotalTime>
  <Words>715</Words>
  <Application>Microsoft Macintosh PowerPoint</Application>
  <PresentationFormat>Présentation à l'écran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modèle powerpoint</vt:lpstr>
      <vt:lpstr> 13 gardiens en contrat de professionnalisation dans une association intermédiaire…</vt:lpstr>
      <vt:lpstr>Présentation de l’association Interm’Aide Emploi.</vt:lpstr>
      <vt:lpstr>II. Présentation du projet de formation de gardiens en contrat de professionnalisation</vt:lpstr>
      <vt:lpstr>II. Présentation du projet de formation de gardiens en contrat de professionnalisation</vt:lpstr>
      <vt:lpstr>III. Une opération gagnante qui pourrait être essaimée…</vt:lpstr>
      <vt:lpstr>IV. Un réseau d’entreprises militantes:</vt:lpstr>
      <vt:lpstr>IV. UN RESEAU D'ENTREPRISES MILITANTES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DOCUMENT : MAJ TAHOMA GRAS TAILLE 32 PT</dc:title>
  <dc:creator>Fanny Carpentier</dc:creator>
  <cp:lastModifiedBy>Utilisateur de la version d'évaluation de Office 2004</cp:lastModifiedBy>
  <cp:revision>30</cp:revision>
  <dcterms:created xsi:type="dcterms:W3CDTF">2013-10-03T08:34:20Z</dcterms:created>
  <dcterms:modified xsi:type="dcterms:W3CDTF">2013-11-26T08:06:27Z</dcterms:modified>
</cp:coreProperties>
</file>