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66" r:id="rId5"/>
  </p:sldMasterIdLst>
  <p:notesMasterIdLst>
    <p:notesMasterId r:id="rId36"/>
  </p:notesMasterIdLst>
  <p:handoutMasterIdLst>
    <p:handoutMasterId r:id="rId37"/>
  </p:handoutMasterIdLst>
  <p:sldIdLst>
    <p:sldId id="259" r:id="rId6"/>
    <p:sldId id="257" r:id="rId7"/>
    <p:sldId id="321" r:id="rId8"/>
    <p:sldId id="320" r:id="rId9"/>
    <p:sldId id="303" r:id="rId10"/>
    <p:sldId id="306" r:id="rId11"/>
    <p:sldId id="301" r:id="rId12"/>
    <p:sldId id="308" r:id="rId13"/>
    <p:sldId id="266" r:id="rId14"/>
    <p:sldId id="302" r:id="rId15"/>
    <p:sldId id="288" r:id="rId16"/>
    <p:sldId id="268" r:id="rId17"/>
    <p:sldId id="293" r:id="rId18"/>
    <p:sldId id="262" r:id="rId19"/>
    <p:sldId id="310" r:id="rId20"/>
    <p:sldId id="276" r:id="rId21"/>
    <p:sldId id="312" r:id="rId22"/>
    <p:sldId id="299" r:id="rId23"/>
    <p:sldId id="277" r:id="rId24"/>
    <p:sldId id="311" r:id="rId25"/>
    <p:sldId id="269" r:id="rId26"/>
    <p:sldId id="309" r:id="rId27"/>
    <p:sldId id="261" r:id="rId28"/>
    <p:sldId id="323" r:id="rId29"/>
    <p:sldId id="282" r:id="rId30"/>
    <p:sldId id="290" r:id="rId31"/>
    <p:sldId id="319" r:id="rId32"/>
    <p:sldId id="316" r:id="rId33"/>
    <p:sldId id="324" r:id="rId34"/>
    <p:sldId id="296" r:id="rId35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D4215"/>
    <a:srgbClr val="58585A"/>
    <a:srgbClr val="F7A600"/>
    <a:srgbClr val="F29400"/>
    <a:srgbClr val="F2D2D2"/>
    <a:srgbClr val="979300"/>
    <a:srgbClr val="BCBF00"/>
    <a:srgbClr val="91B0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75" autoAdjust="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00" y="-8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D2D88-5A0C-4ED4-AC9F-DD06D657441A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A7598E45-9976-4506-ACFE-3BE8BBF508C7}">
      <dgm:prSet phldrT="[Texte]"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Nos points forts </a:t>
          </a:r>
          <a:endParaRPr lang="fr-FR" b="1" dirty="0">
            <a:solidFill>
              <a:schemeClr val="bg1"/>
            </a:solidFill>
          </a:endParaRPr>
        </a:p>
      </dgm:t>
    </dgm:pt>
    <dgm:pt modelId="{CE2D7EB2-E8D3-4DAF-967A-845A71222966}" type="parTrans" cxnId="{1253A84B-58CB-4CA6-9424-9A7E2F082AF0}">
      <dgm:prSet/>
      <dgm:spPr/>
      <dgm:t>
        <a:bodyPr/>
        <a:lstStyle/>
        <a:p>
          <a:endParaRPr lang="fr-FR"/>
        </a:p>
      </dgm:t>
    </dgm:pt>
    <dgm:pt modelId="{E974DA45-4F55-476F-B5ED-000390B54175}" type="sibTrans" cxnId="{1253A84B-58CB-4CA6-9424-9A7E2F082AF0}">
      <dgm:prSet/>
      <dgm:spPr/>
      <dgm:t>
        <a:bodyPr/>
        <a:lstStyle/>
        <a:p>
          <a:endParaRPr lang="fr-FR"/>
        </a:p>
      </dgm:t>
    </dgm:pt>
    <dgm:pt modelId="{DEBC63A3-8082-4F3A-B1F0-804D99E388F8}" type="pres">
      <dgm:prSet presAssocID="{080D2D88-5A0C-4ED4-AC9F-DD06D657441A}" presName="Name0" presStyleCnt="0">
        <dgm:presLayoutVars>
          <dgm:dir/>
          <dgm:animLvl val="lvl"/>
          <dgm:resizeHandles val="exact"/>
        </dgm:presLayoutVars>
      </dgm:prSet>
      <dgm:spPr/>
    </dgm:pt>
    <dgm:pt modelId="{B14B3E96-CFD0-4F1F-B0FF-94E9E31C5E1A}" type="pres">
      <dgm:prSet presAssocID="{080D2D88-5A0C-4ED4-AC9F-DD06D657441A}" presName="dummy" presStyleCnt="0"/>
      <dgm:spPr/>
    </dgm:pt>
    <dgm:pt modelId="{ADCF4400-C03C-441E-9926-3ECF58363CC9}" type="pres">
      <dgm:prSet presAssocID="{080D2D88-5A0C-4ED4-AC9F-DD06D657441A}" presName="linH" presStyleCnt="0"/>
      <dgm:spPr/>
    </dgm:pt>
    <dgm:pt modelId="{ACFDB84E-A0E0-4152-B902-7F90137F9F8B}" type="pres">
      <dgm:prSet presAssocID="{080D2D88-5A0C-4ED4-AC9F-DD06D657441A}" presName="padding1" presStyleCnt="0"/>
      <dgm:spPr/>
    </dgm:pt>
    <dgm:pt modelId="{8E04EDFA-090D-4174-B742-16DD99F90763}" type="pres">
      <dgm:prSet presAssocID="{A7598E45-9976-4506-ACFE-3BE8BBF508C7}" presName="linV" presStyleCnt="0"/>
      <dgm:spPr/>
    </dgm:pt>
    <dgm:pt modelId="{D94CCC85-8A55-4077-A32C-B9BCB2D2F108}" type="pres">
      <dgm:prSet presAssocID="{A7598E45-9976-4506-ACFE-3BE8BBF508C7}" presName="spVertical1" presStyleCnt="0"/>
      <dgm:spPr/>
    </dgm:pt>
    <dgm:pt modelId="{21A80113-ACEF-4D97-83AD-646CCD776ADD}" type="pres">
      <dgm:prSet presAssocID="{A7598E45-9976-4506-ACFE-3BE8BBF508C7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F03D49-980A-4A1D-9FB7-28267CC88360}" type="pres">
      <dgm:prSet presAssocID="{A7598E45-9976-4506-ACFE-3BE8BBF508C7}" presName="spVertical2" presStyleCnt="0"/>
      <dgm:spPr/>
    </dgm:pt>
    <dgm:pt modelId="{CC5DD9CD-4F4C-4DA3-9703-8D2EC6CA6C99}" type="pres">
      <dgm:prSet presAssocID="{A7598E45-9976-4506-ACFE-3BE8BBF508C7}" presName="spVertical3" presStyleCnt="0"/>
      <dgm:spPr/>
    </dgm:pt>
    <dgm:pt modelId="{99961BDE-4983-47C4-BD41-553B80DA3928}" type="pres">
      <dgm:prSet presAssocID="{080D2D88-5A0C-4ED4-AC9F-DD06D657441A}" presName="padding2" presStyleCnt="0"/>
      <dgm:spPr/>
    </dgm:pt>
    <dgm:pt modelId="{AEB3A322-7E6F-436B-AAC5-84BE9F51946B}" type="pres">
      <dgm:prSet presAssocID="{080D2D88-5A0C-4ED4-AC9F-DD06D657441A}" presName="negArrow" presStyleCnt="0"/>
      <dgm:spPr/>
    </dgm:pt>
    <dgm:pt modelId="{4A8ED547-A7B2-4412-97F3-19B585095BEC}" type="pres">
      <dgm:prSet presAssocID="{080D2D88-5A0C-4ED4-AC9F-DD06D657441A}" presName="backgroundArrow" presStyleLbl="node1" presStyleIdx="0" presStyleCnt="1" custLinFactNeighborY="3559"/>
      <dgm:spPr>
        <a:solidFill>
          <a:srgbClr val="DD4215"/>
        </a:solidFill>
      </dgm:spPr>
    </dgm:pt>
  </dgm:ptLst>
  <dgm:cxnLst>
    <dgm:cxn modelId="{B9470FC3-9ED8-4957-8EF0-CF6754D063D0}" type="presOf" srcId="{A7598E45-9976-4506-ACFE-3BE8BBF508C7}" destId="{21A80113-ACEF-4D97-83AD-646CCD776ADD}" srcOrd="0" destOrd="0" presId="urn:microsoft.com/office/officeart/2005/8/layout/hProcess3"/>
    <dgm:cxn modelId="{1253A84B-58CB-4CA6-9424-9A7E2F082AF0}" srcId="{080D2D88-5A0C-4ED4-AC9F-DD06D657441A}" destId="{A7598E45-9976-4506-ACFE-3BE8BBF508C7}" srcOrd="0" destOrd="0" parTransId="{CE2D7EB2-E8D3-4DAF-967A-845A71222966}" sibTransId="{E974DA45-4F55-476F-B5ED-000390B54175}"/>
    <dgm:cxn modelId="{E7672DAD-AFE0-4FBE-AB6B-8E584EA90E99}" type="presOf" srcId="{080D2D88-5A0C-4ED4-AC9F-DD06D657441A}" destId="{DEBC63A3-8082-4F3A-B1F0-804D99E388F8}" srcOrd="0" destOrd="0" presId="urn:microsoft.com/office/officeart/2005/8/layout/hProcess3"/>
    <dgm:cxn modelId="{199963FE-3060-4BBA-9D0A-6CDCF147959D}" type="presParOf" srcId="{DEBC63A3-8082-4F3A-B1F0-804D99E388F8}" destId="{B14B3E96-CFD0-4F1F-B0FF-94E9E31C5E1A}" srcOrd="0" destOrd="0" presId="urn:microsoft.com/office/officeart/2005/8/layout/hProcess3"/>
    <dgm:cxn modelId="{31B1836C-BEAD-41F1-99F9-60FF896536CD}" type="presParOf" srcId="{DEBC63A3-8082-4F3A-B1F0-804D99E388F8}" destId="{ADCF4400-C03C-441E-9926-3ECF58363CC9}" srcOrd="1" destOrd="0" presId="urn:microsoft.com/office/officeart/2005/8/layout/hProcess3"/>
    <dgm:cxn modelId="{5F7C7C4B-5AC0-44C0-A335-DF877ECB6C28}" type="presParOf" srcId="{ADCF4400-C03C-441E-9926-3ECF58363CC9}" destId="{ACFDB84E-A0E0-4152-B902-7F90137F9F8B}" srcOrd="0" destOrd="0" presId="urn:microsoft.com/office/officeart/2005/8/layout/hProcess3"/>
    <dgm:cxn modelId="{ACBB23CA-BC2F-48A6-8CD7-89E58AEA5967}" type="presParOf" srcId="{ADCF4400-C03C-441E-9926-3ECF58363CC9}" destId="{8E04EDFA-090D-4174-B742-16DD99F90763}" srcOrd="1" destOrd="0" presId="urn:microsoft.com/office/officeart/2005/8/layout/hProcess3"/>
    <dgm:cxn modelId="{B0B2503A-0C1D-4DEE-80FC-F44C449D66D5}" type="presParOf" srcId="{8E04EDFA-090D-4174-B742-16DD99F90763}" destId="{D94CCC85-8A55-4077-A32C-B9BCB2D2F108}" srcOrd="0" destOrd="0" presId="urn:microsoft.com/office/officeart/2005/8/layout/hProcess3"/>
    <dgm:cxn modelId="{4116AB89-2744-4659-8DE8-E24734681121}" type="presParOf" srcId="{8E04EDFA-090D-4174-B742-16DD99F90763}" destId="{21A80113-ACEF-4D97-83AD-646CCD776ADD}" srcOrd="1" destOrd="0" presId="urn:microsoft.com/office/officeart/2005/8/layout/hProcess3"/>
    <dgm:cxn modelId="{11719031-A8C3-4970-8231-373E3E411630}" type="presParOf" srcId="{8E04EDFA-090D-4174-B742-16DD99F90763}" destId="{79F03D49-980A-4A1D-9FB7-28267CC88360}" srcOrd="2" destOrd="0" presId="urn:microsoft.com/office/officeart/2005/8/layout/hProcess3"/>
    <dgm:cxn modelId="{E968CCB1-C0D6-4F6B-AD2D-D7D0DF6FD56B}" type="presParOf" srcId="{8E04EDFA-090D-4174-B742-16DD99F90763}" destId="{CC5DD9CD-4F4C-4DA3-9703-8D2EC6CA6C99}" srcOrd="3" destOrd="0" presId="urn:microsoft.com/office/officeart/2005/8/layout/hProcess3"/>
    <dgm:cxn modelId="{DDF9D1FC-34EE-4EC6-831F-9BE6C2CBD2B9}" type="presParOf" srcId="{ADCF4400-C03C-441E-9926-3ECF58363CC9}" destId="{99961BDE-4983-47C4-BD41-553B80DA3928}" srcOrd="2" destOrd="0" presId="urn:microsoft.com/office/officeart/2005/8/layout/hProcess3"/>
    <dgm:cxn modelId="{B65893CD-973F-4B41-8AC8-95CED4445AC4}" type="presParOf" srcId="{ADCF4400-C03C-441E-9926-3ECF58363CC9}" destId="{AEB3A322-7E6F-436B-AAC5-84BE9F51946B}" srcOrd="3" destOrd="0" presId="urn:microsoft.com/office/officeart/2005/8/layout/hProcess3"/>
    <dgm:cxn modelId="{447F53E4-326A-4D2B-AD85-F50CBAA8EDD4}" type="presParOf" srcId="{ADCF4400-C03C-441E-9926-3ECF58363CC9}" destId="{4A8ED547-A7B2-4412-97F3-19B585095BE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609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498">
              <a:defRPr sz="1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615" y="2"/>
            <a:ext cx="30760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498">
              <a:defRPr sz="1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1852"/>
            <a:ext cx="307609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498">
              <a:defRPr sz="1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615" y="9721852"/>
            <a:ext cx="30760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498">
              <a:defRPr sz="1300"/>
            </a:lvl1pPr>
          </a:lstStyle>
          <a:p>
            <a:pPr>
              <a:defRPr/>
            </a:pPr>
            <a:fld id="{F8C76024-1353-44C3-B25D-8EBE98E1DDB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64212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609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498">
              <a:defRPr sz="1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615" y="2"/>
            <a:ext cx="30760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498">
              <a:defRPr sz="1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138" y="4860925"/>
            <a:ext cx="5681026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1852"/>
            <a:ext cx="307609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498">
              <a:defRPr sz="1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615" y="9721852"/>
            <a:ext cx="30760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498">
              <a:defRPr sz="1300"/>
            </a:lvl1pPr>
          </a:lstStyle>
          <a:p>
            <a:pPr>
              <a:defRPr/>
            </a:pPr>
            <a:fld id="{AA9B69C8-CAB5-4FDD-AE3D-6C2B2FBA64E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14088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7504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75045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75045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5722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7504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75045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9B69C8-CAB5-4FDD-AE3D-6C2B2FBA64E8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55245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188" y="549275"/>
            <a:ext cx="31162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7200000">
            <a:off x="7748587" y="317501"/>
            <a:ext cx="942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9975" y="4651375"/>
            <a:ext cx="2992438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4313" y="6237288"/>
            <a:ext cx="54451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7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1" y="4005263"/>
            <a:ext cx="5544617" cy="1255712"/>
          </a:xfrm>
        </p:spPr>
        <p:txBody>
          <a:bodyPr anchor="b"/>
          <a:lstStyle>
            <a:lvl1pPr>
              <a:defRPr sz="4000">
                <a:solidFill>
                  <a:srgbClr val="DD4215"/>
                </a:solidFill>
              </a:defRPr>
            </a:lvl1pPr>
          </a:lstStyle>
          <a:p>
            <a:r>
              <a:rPr lang="fr-FR" dirty="0"/>
              <a:t>Cliquez pour modifier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22937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3" y="5373689"/>
            <a:ext cx="5040560" cy="647600"/>
          </a:xfrm>
        </p:spPr>
        <p:txBody>
          <a:bodyPr anchor="t"/>
          <a:lstStyle>
            <a:lvl1pPr marL="0" indent="0">
              <a:buFontTx/>
              <a:buNone/>
              <a:defRPr sz="2600">
                <a:solidFill>
                  <a:srgbClr val="F29400"/>
                </a:solidFill>
              </a:defRPr>
            </a:lvl1pPr>
          </a:lstStyle>
          <a:p>
            <a:r>
              <a:rPr lang="fr-FR" dirty="0"/>
              <a:t>Cliquez pour modifier le sous-titre</a:t>
            </a: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58585A"/>
                </a:solidFill>
                <a:latin typeface="+mj-lt"/>
              </a:defRPr>
            </a:lvl1pPr>
          </a:lstStyle>
          <a:p>
            <a:pPr>
              <a:defRPr/>
            </a:pPr>
            <a:fld id="{972E8808-51D9-4E83-8E2E-B9B02DCB98F9}" type="datetime1">
              <a:rPr lang="fr-FR"/>
              <a:pPr>
                <a:defRPr/>
              </a:pPr>
              <a:t>05/02/2016</a:t>
            </a:fld>
            <a:endParaRPr lang="fr-FR" dirty="0"/>
          </a:p>
        </p:txBody>
      </p:sp>
      <p:sp>
        <p:nvSpPr>
          <p:cNvPr id="10" name="Rectangle 3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991225" y="6396038"/>
            <a:ext cx="288925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C228BA3-A8C0-4CA0-9D55-DEA4EEB387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marR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  <a:lvl2pPr marL="0" marR="0" indent="3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2pPr>
            <a:lvl3pPr marL="0" marR="0" indent="15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DD4215"/>
                </a:solidFill>
              </a:defRPr>
            </a:lvl3pPr>
            <a:lvl4pPr marL="0" marR="0" indent="-4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200"/>
            </a:lvl4pPr>
          </a:lstStyle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47664" y="503238"/>
            <a:ext cx="7200800" cy="11255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47FBD-77DA-4939-B393-0C3D4123D76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01EC-926B-40FF-A61D-527050D350E6}" type="datetime1">
              <a:rPr lang="fr-FR"/>
              <a:pPr>
                <a:defRPr/>
              </a:pPr>
              <a:t>05/02/2016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A73F-0008-47FB-86F6-268CF7F3DABD}" type="datetime1">
              <a:rPr lang="fr-FR"/>
              <a:pPr>
                <a:defRPr/>
              </a:pPr>
              <a:t>05/02/2016</a:t>
            </a:fld>
            <a:endParaRPr lang="fr-FR" dirty="0">
              <a:latin typeface="Arial" charset="0"/>
            </a:endParaRP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C103D-90CE-401D-B6EF-D9FF79F0BC1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50" y="0"/>
            <a:ext cx="55245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6326188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547813" y="503238"/>
            <a:ext cx="72009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93087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5300" y="6381750"/>
            <a:ext cx="288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F29400"/>
                </a:solidFill>
                <a:latin typeface="+mn-lt"/>
              </a:defRPr>
            </a:lvl1pPr>
          </a:lstStyle>
          <a:p>
            <a:pPr>
              <a:defRPr/>
            </a:pPr>
            <a:fld id="{98B60924-D53A-40F6-8F9D-A41F15A6FF2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47813" y="1844675"/>
            <a:ext cx="71278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5325" y="5308600"/>
            <a:ext cx="2103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813" y="176213"/>
            <a:ext cx="10207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258888" y="6381750"/>
            <a:ext cx="1225550" cy="2159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>
                <a:solidFill>
                  <a:srgbClr val="58585A"/>
                </a:solidFill>
                <a:latin typeface="+mj-lt"/>
              </a:defRPr>
            </a:lvl1pPr>
          </a:lstStyle>
          <a:p>
            <a:pPr>
              <a:defRPr/>
            </a:pPr>
            <a:fld id="{8FF19A78-6D89-4502-9F5F-81E35518A42B}" type="datetime1">
              <a:rPr lang="fr-FR"/>
              <a:pPr>
                <a:defRPr/>
              </a:pPr>
              <a:t>05/02/2016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6" r:id="rId2"/>
  </p:sldLayoutIdLst>
  <p:transition spd="slow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DD42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DD4215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DD4215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DD4215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DD4215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ABBD0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ABBD0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ABBD0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ABBD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3800" b="1">
          <a:solidFill>
            <a:srgbClr val="58585A"/>
          </a:solidFill>
          <a:latin typeface="+mn-lt"/>
          <a:ea typeface="+mn-ea"/>
          <a:cs typeface="+mn-cs"/>
        </a:defRPr>
      </a:lvl1pPr>
      <a:lvl2pPr marL="742950" indent="-739775" algn="l" rtl="0" eaLnBrk="0" fontAlgn="base" hangingPunct="0">
        <a:spcBef>
          <a:spcPct val="20000"/>
        </a:spcBef>
        <a:spcAft>
          <a:spcPct val="0"/>
        </a:spcAft>
        <a:defRPr sz="3000" b="1">
          <a:solidFill>
            <a:srgbClr val="F29400"/>
          </a:solidFill>
          <a:latin typeface="+mn-lt"/>
        </a:defRPr>
      </a:lvl2pPr>
      <a:lvl3pPr marL="1143000" indent="-1127125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D4215"/>
          </a:solidFill>
          <a:latin typeface="+mn-lt"/>
        </a:defRPr>
      </a:lvl3pPr>
      <a:lvl4pPr marL="1600200" indent="-1604963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8585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8"/>
        </a:buBlip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8"/>
        </a:buBlip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8"/>
        </a:buBlip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8"/>
        </a:buBlip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55245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625" y="1196975"/>
            <a:ext cx="3490913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0" y="503238"/>
            <a:ext cx="41243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23963" y="1503363"/>
            <a:ext cx="2160587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#</a:t>
            </a:r>
          </a:p>
        </p:txBody>
      </p:sp>
      <p:sp>
        <p:nvSpPr>
          <p:cNvPr id="10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258888" y="6381750"/>
            <a:ext cx="1225550" cy="2159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>
                <a:solidFill>
                  <a:srgbClr val="58585A"/>
                </a:solidFill>
                <a:latin typeface="Calibri"/>
              </a:defRPr>
            </a:lvl1pPr>
          </a:lstStyle>
          <a:p>
            <a:pPr>
              <a:defRPr/>
            </a:pPr>
            <a:fld id="{E750907F-296B-4FC2-B7F4-DAABF07E419E}" type="datetime1">
              <a:rPr lang="fr-FR"/>
              <a:pPr>
                <a:defRPr/>
              </a:pPr>
              <a:t>05/02/2016</a:t>
            </a:fld>
            <a:endParaRPr lang="fr-FR" dirty="0">
              <a:latin typeface="Arial" charset="0"/>
            </a:endParaRPr>
          </a:p>
        </p:txBody>
      </p:sp>
      <p:pic>
        <p:nvPicPr>
          <p:cNvPr id="2055" name="Picture 1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6326188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5300" y="6381750"/>
            <a:ext cx="288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F29400"/>
                </a:solidFill>
                <a:latin typeface="+mn-lt"/>
              </a:defRPr>
            </a:lvl1pPr>
          </a:lstStyle>
          <a:p>
            <a:pPr>
              <a:defRPr/>
            </a:pPr>
            <a:fld id="{623ABE1E-E22F-4BBF-9DF7-4034ECB26D0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2057" name="Picture 8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38975" y="5308600"/>
            <a:ext cx="2103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ransition spd="slow">
    <p:fade/>
  </p:transition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DD4215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DD4215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DD4215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DD4215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DD4215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000" b="1">
          <a:solidFill>
            <a:srgbClr val="ABBD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000" b="1">
          <a:solidFill>
            <a:srgbClr val="ABBD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000" b="1">
          <a:solidFill>
            <a:srgbClr val="ABBD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000" b="1">
          <a:solidFill>
            <a:srgbClr val="ABBD00"/>
          </a:solidFill>
          <a:latin typeface="Calibri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11500">
          <a:solidFill>
            <a:srgbClr val="F7A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eli.fr/fileadmin/user_upload/formulaires/735.cnamt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rmonie-mutuelle.fr/ac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4.png"/><Relationship Id="rId4" Type="http://schemas.openxmlformats.org/officeDocument/2006/relationships/diagramData" Target="../diagrams/data1.xml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mail.info/click.php?url=HTK75BOP29CRH46GLD3CFTM26H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spmail.info/click.php?url=HTK75BOP29CRH46GLD3CFTM26I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971600" y="4077072"/>
            <a:ext cx="5400600" cy="1223368"/>
          </a:xfrm>
        </p:spPr>
        <p:txBody>
          <a:bodyPr anchor="t"/>
          <a:lstStyle/>
          <a:p>
            <a:pPr marL="12700">
              <a:spcAft>
                <a:spcPts val="1200"/>
              </a:spcAft>
            </a:pPr>
            <a:r>
              <a:rPr lang="fr-FR" sz="3600" dirty="0" smtClean="0">
                <a:latin typeface="+mn-lt"/>
              </a:rPr>
              <a:t>Permettre l’accès à la santé des populations en situation de précarité</a:t>
            </a:r>
            <a:br>
              <a:rPr lang="fr-FR" sz="3600" dirty="0" smtClean="0">
                <a:latin typeface="+mn-lt"/>
              </a:rPr>
            </a:br>
            <a:r>
              <a:rPr lang="fr-FR" sz="2400" dirty="0" smtClean="0">
                <a:solidFill>
                  <a:srgbClr val="F29400"/>
                </a:solidFill>
                <a:latin typeface="+mn-lt"/>
              </a:rPr>
              <a:t>Sensibilisation des adhérents COORACE</a:t>
            </a:r>
            <a:r>
              <a:rPr lang="fr-FR" sz="2400" b="0" dirty="0" smtClean="0">
                <a:solidFill>
                  <a:srgbClr val="F29400"/>
                </a:solidFill>
                <a:latin typeface="+mn-lt"/>
              </a:rPr>
              <a:t/>
            </a:r>
            <a:br>
              <a:rPr lang="fr-FR" sz="2400" b="0" dirty="0" smtClean="0">
                <a:solidFill>
                  <a:srgbClr val="F29400"/>
                </a:solidFill>
                <a:latin typeface="+mn-lt"/>
              </a:rPr>
            </a:br>
            <a:r>
              <a:rPr lang="fr-FR" sz="2400" dirty="0">
                <a:solidFill>
                  <a:schemeClr val="bg1">
                    <a:lumMod val="50000"/>
                  </a:schemeClr>
                </a:solidFill>
                <a:cs typeface="Calibri"/>
              </a:rPr>
              <a:t/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  <a:cs typeface="Calibri"/>
              </a:rPr>
            </a:br>
            <a:r>
              <a:rPr lang="fr-FR" dirty="0" smtClean="0">
                <a:latin typeface="+mn-lt"/>
              </a:rPr>
              <a:t/>
            </a:r>
            <a:br>
              <a:rPr lang="fr-FR" dirty="0" smtClean="0">
                <a:latin typeface="+mn-lt"/>
              </a:rPr>
            </a:br>
            <a:endParaRPr lang="fr-FR" dirty="0" smtClean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2380-BD4E-48A4-9395-BCB87059331D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259576"/>
            <a:ext cx="2670048" cy="288950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5"/>
          <p:cNvSpPr>
            <a:spLocks noGrp="1"/>
          </p:cNvSpPr>
          <p:nvPr>
            <p:ph type="title"/>
          </p:nvPr>
        </p:nvSpPr>
        <p:spPr>
          <a:xfrm>
            <a:off x="4572000" y="2554896"/>
            <a:ext cx="4464495" cy="1656904"/>
          </a:xfrm>
        </p:spPr>
        <p:txBody>
          <a:bodyPr/>
          <a:lstStyle/>
          <a:p>
            <a:pPr algn="l"/>
            <a:r>
              <a:rPr lang="fr-FR" sz="4200" dirty="0" smtClean="0"/>
              <a:t>La Protection Universelle Maladie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581948-E0F8-40AA-91C1-E3A36CC92AB5}" type="slidenum">
              <a:rPr lang="fr-FR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60350"/>
            <a:ext cx="1864844" cy="165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9086354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6"/>
          <p:cNvSpPr>
            <a:spLocks noGrp="1"/>
          </p:cNvSpPr>
          <p:nvPr>
            <p:ph idx="1"/>
          </p:nvPr>
        </p:nvSpPr>
        <p:spPr>
          <a:xfrm>
            <a:off x="1115616" y="2276252"/>
            <a:ext cx="7920880" cy="3529012"/>
          </a:xfrm>
        </p:spPr>
        <p:txBody>
          <a:bodyPr anchor="t"/>
          <a:lstStyle/>
          <a:p>
            <a:pPr indent="0">
              <a:spcBef>
                <a:spcPts val="1080"/>
              </a:spcBef>
              <a:buClr>
                <a:srgbClr val="DD4215"/>
              </a:buClr>
              <a:defRPr/>
            </a:pPr>
            <a:r>
              <a:rPr lang="fr-FR" sz="1400" u="sng" dirty="0" smtClean="0">
                <a:solidFill>
                  <a:schemeClr val="bg1">
                    <a:lumMod val="50000"/>
                  </a:schemeClr>
                </a:solidFill>
              </a:rPr>
              <a:t>Le 1</a:t>
            </a:r>
            <a:r>
              <a:rPr lang="fr-FR" sz="1400" u="sng" baseline="30000" dirty="0" smtClean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400" u="sng" dirty="0" smtClean="0">
                <a:solidFill>
                  <a:schemeClr val="bg1">
                    <a:lumMod val="50000"/>
                  </a:schemeClr>
                </a:solidFill>
              </a:rPr>
              <a:t> Janvier 2016, la Protection Universelle  Maladie (PUM) entre en application.  </a:t>
            </a:r>
          </a:p>
          <a:p>
            <a:pPr indent="0">
              <a:spcBef>
                <a:spcPts val="1080"/>
              </a:spcBef>
              <a:buClr>
                <a:srgbClr val="DD4215"/>
              </a:buClr>
              <a:defRPr/>
            </a:pP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Elle garantit à toute personne qui travaille </a:t>
            </a:r>
            <a:r>
              <a:rPr lang="fr-FR" sz="1400" b="0" u="sng" dirty="0" smtClean="0">
                <a:solidFill>
                  <a:schemeClr val="bg1">
                    <a:lumMod val="50000"/>
                  </a:schemeClr>
                </a:solidFill>
              </a:rPr>
              <a:t>ou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 réside  en France de manière stable et régulière, un droit à la prise en charge de ses frais de santé à titre personnel et de manière continue tout au long de la vie.</a:t>
            </a:r>
          </a:p>
          <a:p>
            <a:pPr indent="0">
              <a:spcBef>
                <a:spcPts val="1080"/>
              </a:spcBef>
              <a:buClr>
                <a:srgbClr val="DD4215"/>
              </a:buClr>
              <a:defRPr/>
            </a:pPr>
            <a:r>
              <a:rPr lang="fr-FR" sz="1400" u="sng" dirty="0" smtClean="0">
                <a:solidFill>
                  <a:schemeClr val="bg1">
                    <a:lumMod val="50000"/>
                  </a:schemeClr>
                </a:solidFill>
              </a:rPr>
              <a:t>Les objectifs sont de : </a:t>
            </a:r>
          </a:p>
          <a:p>
            <a:pPr marL="285750" indent="-285750">
              <a:spcBef>
                <a:spcPts val="1080"/>
              </a:spcBef>
              <a:buClr>
                <a:srgbClr val="DD4215"/>
              </a:buClr>
              <a:buFontTx/>
              <a:buChar char="-"/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implifier la vie des assurés    </a:t>
            </a:r>
          </a:p>
          <a:p>
            <a:pPr marL="285750" indent="-285750">
              <a:spcBef>
                <a:spcPts val="1080"/>
              </a:spcBef>
              <a:buClr>
                <a:srgbClr val="DD4215"/>
              </a:buClr>
              <a:buFontTx/>
              <a:buChar char="-"/>
              <a:defRPr/>
            </a:pP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assurer la continuité des droits   </a:t>
            </a:r>
          </a:p>
          <a:p>
            <a:pPr marL="285750" indent="-285750">
              <a:spcBef>
                <a:spcPts val="1080"/>
              </a:spcBef>
              <a:buClr>
                <a:srgbClr val="DD4215"/>
              </a:buClr>
              <a:buFontTx/>
              <a:buChar char="-"/>
              <a:defRPr/>
            </a:pP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réduire les démarches administratives</a:t>
            </a:r>
          </a:p>
          <a:p>
            <a:pPr indent="0">
              <a:spcBef>
                <a:spcPts val="1080"/>
              </a:spcBef>
              <a:buClr>
                <a:srgbClr val="DD4215"/>
              </a:buClr>
              <a:defRPr/>
            </a:pPr>
            <a:endParaRPr lang="fr-FR" sz="1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0">
              <a:spcBef>
                <a:spcPts val="1080"/>
              </a:spcBef>
              <a:buClr>
                <a:srgbClr val="DD4215"/>
              </a:buClr>
              <a:defRPr/>
            </a:pP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Elle permet l’accès et le remboursement des soins, prestations et médicaments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aux taux habituels de l’Assurance Maladie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indent="0">
              <a:spcBef>
                <a:spcPts val="1080"/>
              </a:spcBef>
              <a:buClr>
                <a:srgbClr val="DD4215"/>
              </a:buClr>
              <a:defRPr/>
            </a:pPr>
            <a:endParaRPr lang="fr-FR" sz="1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0">
              <a:spcBef>
                <a:spcPts val="1080"/>
              </a:spcBef>
              <a:buClr>
                <a:srgbClr val="DD4215"/>
              </a:buClr>
              <a:defRPr/>
            </a:pP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Son attribution n’est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pas soumise à condition de ressources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indent="0">
              <a:spcBef>
                <a:spcPts val="1080"/>
              </a:spcBef>
              <a:buClr>
                <a:srgbClr val="DD4215"/>
              </a:buClr>
              <a:defRPr/>
            </a:pPr>
            <a:endParaRPr lang="fr-FR" sz="1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0">
              <a:spcBef>
                <a:spcPts val="1080"/>
              </a:spcBef>
              <a:buClr>
                <a:srgbClr val="DD4215"/>
              </a:buClr>
              <a:defRPr/>
            </a:pP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Elle est attribuée gratuitement 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pPr>
              <a:defRPr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pPr marL="23813" indent="0">
              <a:defRPr/>
            </a:pPr>
            <a:endParaRPr lang="fr-FR" sz="2000" dirty="0" smtClean="0"/>
          </a:p>
          <a:p>
            <a:pPr marL="366713">
              <a:buFont typeface="Arial" pitchFamily="34" charset="0"/>
              <a:buChar char="•"/>
              <a:defRPr/>
            </a:pPr>
            <a:endParaRPr lang="fr-FR" sz="2000" dirty="0" smtClean="0"/>
          </a:p>
        </p:txBody>
      </p:sp>
      <p:sp>
        <p:nvSpPr>
          <p:cNvPr id="8195" name="Titre 5"/>
          <p:cNvSpPr>
            <a:spLocks noGrp="1"/>
          </p:cNvSpPr>
          <p:nvPr>
            <p:ph type="title"/>
          </p:nvPr>
        </p:nvSpPr>
        <p:spPr>
          <a:xfrm>
            <a:off x="1403648" y="503238"/>
            <a:ext cx="7345362" cy="693737"/>
          </a:xfrm>
        </p:spPr>
        <p:txBody>
          <a:bodyPr/>
          <a:lstStyle/>
          <a:p>
            <a:r>
              <a:rPr lang="fr-FR" sz="2800" dirty="0" smtClean="0"/>
              <a:t>La PUM</a:t>
            </a:r>
            <a:br>
              <a:rPr lang="fr-FR" sz="2800" dirty="0" smtClean="0"/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une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assurance maladie pour tous</a:t>
            </a:r>
            <a:r>
              <a:rPr lang="fr-FR" sz="2400" dirty="0">
                <a:solidFill>
                  <a:srgbClr val="58585A"/>
                </a:solidFill>
              </a:rPr>
              <a:t/>
            </a:r>
            <a:br>
              <a:rPr lang="fr-FR" sz="2400" dirty="0">
                <a:solidFill>
                  <a:srgbClr val="58585A"/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</a:rPr>
              <a:t>La protection universelle maladie est prévue par l’article 59 de la loi de financement de la sécurité sociale pour 2016.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8317E4-7ED9-436A-B56B-1DEC949C675C}" type="slidenum">
              <a:rPr lang="fr-FR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13" name="object 3"/>
          <p:cNvSpPr/>
          <p:nvPr/>
        </p:nvSpPr>
        <p:spPr>
          <a:xfrm>
            <a:off x="695633" y="2329210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3"/>
          <p:cNvSpPr/>
          <p:nvPr/>
        </p:nvSpPr>
        <p:spPr>
          <a:xfrm>
            <a:off x="695633" y="3239152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3"/>
          <p:cNvSpPr/>
          <p:nvPr/>
        </p:nvSpPr>
        <p:spPr>
          <a:xfrm>
            <a:off x="699759" y="4797152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3"/>
          <p:cNvSpPr/>
          <p:nvPr/>
        </p:nvSpPr>
        <p:spPr>
          <a:xfrm>
            <a:off x="699759" y="6047464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3"/>
          <p:cNvSpPr/>
          <p:nvPr/>
        </p:nvSpPr>
        <p:spPr>
          <a:xfrm>
            <a:off x="683568" y="5543408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re 5"/>
          <p:cNvSpPr>
            <a:spLocks noGrp="1"/>
          </p:cNvSpPr>
          <p:nvPr>
            <p:ph type="title"/>
          </p:nvPr>
        </p:nvSpPr>
        <p:spPr>
          <a:xfrm>
            <a:off x="1547813" y="503238"/>
            <a:ext cx="7345362" cy="1125537"/>
          </a:xfrm>
        </p:spPr>
        <p:txBody>
          <a:bodyPr/>
          <a:lstStyle/>
          <a:p>
            <a:r>
              <a:rPr lang="fr-FR" sz="2800" dirty="0" smtClean="0"/>
              <a:t>PUM </a:t>
            </a: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</a:rPr>
              <a:t>suite</a:t>
            </a:r>
            <a:br>
              <a:rPr lang="fr-FR" sz="180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Conditions pour en bénéficier ?</a:t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53464C-C906-42FD-B7C6-29C81BA732BC}" type="slidenum">
              <a:rPr lang="fr-FR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8" name="object 8"/>
          <p:cNvSpPr txBox="1"/>
          <p:nvPr/>
        </p:nvSpPr>
        <p:spPr>
          <a:xfrm>
            <a:off x="1103414" y="4293096"/>
            <a:ext cx="7757468" cy="1164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250"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La demande pour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obtenir la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PUM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sur critère de résidence doit être faite auprès de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la c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aisse d’assurance maladie du lieu de résidence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</a:rPr>
              <a:t>.    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www.ameli.fr/fileadmin/user_upload/formulaires/735.cnamts.pdf</a:t>
            </a:r>
            <a:endParaRPr lang="fr-F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6250"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100" dirty="0">
                <a:solidFill>
                  <a:schemeClr val="bg1">
                    <a:lumMod val="50000"/>
                  </a:schemeClr>
                </a:solidFill>
              </a:rPr>
            </a:b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1635671" y="3070225"/>
            <a:ext cx="269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Exercer une activité professionnelle</a:t>
            </a:r>
            <a:endParaRPr lang="fr-FR" sz="14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Times New Roman"/>
            </a:endParaRPr>
          </a:p>
        </p:txBody>
      </p:sp>
      <p:sp>
        <p:nvSpPr>
          <p:cNvPr id="10" name="ZoneTexte 21"/>
          <p:cNvSpPr txBox="1"/>
          <p:nvPr/>
        </p:nvSpPr>
        <p:spPr>
          <a:xfrm>
            <a:off x="4552315" y="3079750"/>
            <a:ext cx="2870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Résider en France </a:t>
            </a:r>
            <a:br>
              <a:rPr lang="fr-FR" sz="1400" kern="1200" dirty="0"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</a:br>
            <a:r>
              <a:rPr lang="fr-FR" sz="1400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depuis plus de 3 mois</a:t>
            </a:r>
          </a:p>
          <a:p>
            <a:pPr algn="ctr">
              <a:spcAft>
                <a:spcPts val="0"/>
              </a:spcAft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de façon régulière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Times New Roman"/>
                <a:cs typeface="Times New Roman"/>
              </a:rPr>
              <a:t>.</a:t>
            </a:r>
            <a:r>
              <a:rPr lang="fr-FR" sz="1600" kern="1200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fr-FR" sz="1200" dirty="0">
              <a:solidFill>
                <a:schemeClr val="bg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688364" y="2028825"/>
            <a:ext cx="720000" cy="720000"/>
          </a:xfrm>
          <a:prstGeom prst="ellipse">
            <a:avLst/>
          </a:prstGeom>
          <a:solidFill>
            <a:srgbClr val="DD4215"/>
          </a:solidFill>
          <a:ln>
            <a:solidFill>
              <a:srgbClr val="DD4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2"/>
          <p:cNvSpPr txBox="1"/>
          <p:nvPr/>
        </p:nvSpPr>
        <p:spPr>
          <a:xfrm>
            <a:off x="2698528" y="2057981"/>
            <a:ext cx="697230" cy="587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kern="1200" dirty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1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625782" y="2026306"/>
            <a:ext cx="720000" cy="720000"/>
          </a:xfrm>
          <a:prstGeom prst="ellipse">
            <a:avLst/>
          </a:prstGeom>
          <a:solidFill>
            <a:srgbClr val="DD4215"/>
          </a:solidFill>
          <a:ln>
            <a:solidFill>
              <a:srgbClr val="DD4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2"/>
          <p:cNvSpPr txBox="1"/>
          <p:nvPr/>
        </p:nvSpPr>
        <p:spPr>
          <a:xfrm>
            <a:off x="5648642" y="2066287"/>
            <a:ext cx="69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2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1475656" y="5477094"/>
            <a:ext cx="77574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250"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La CMU de Base n’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xiste  plus à compter du 1</a:t>
            </a:r>
            <a:r>
              <a:rPr lang="fr-FR" sz="1400" b="1" baseline="30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er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janvier 2016</a:t>
            </a:r>
            <a:endParaRPr lang="fr-FR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92360"/>
            <a:ext cx="648072" cy="5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95936" y="2492896"/>
            <a:ext cx="1058220" cy="369332"/>
          </a:xfrm>
          <a:prstGeom prst="rect">
            <a:avLst/>
          </a:prstGeom>
          <a:solidFill>
            <a:srgbClr val="DD4215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ET / OU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5"/>
          <p:cNvSpPr>
            <a:spLocks noGrp="1"/>
          </p:cNvSpPr>
          <p:nvPr>
            <p:ph type="title"/>
          </p:nvPr>
        </p:nvSpPr>
        <p:spPr>
          <a:xfrm>
            <a:off x="4788024" y="503238"/>
            <a:ext cx="3908301" cy="4438650"/>
          </a:xfrm>
        </p:spPr>
        <p:txBody>
          <a:bodyPr/>
          <a:lstStyle/>
          <a:p>
            <a:pPr algn="l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200" dirty="0" smtClean="0"/>
              <a:t>CMU</a:t>
            </a:r>
            <a:br>
              <a:rPr lang="fr-FR" sz="4200" dirty="0" smtClean="0"/>
            </a:br>
            <a:r>
              <a:rPr lang="fr-FR" sz="4200" dirty="0" smtClean="0"/>
              <a:t>complémentaire </a:t>
            </a:r>
            <a:br>
              <a:rPr lang="fr-FR" sz="4200" dirty="0" smtClean="0"/>
            </a:br>
            <a:r>
              <a:rPr lang="fr-FR" sz="4200" dirty="0" smtClean="0"/>
              <a:t>(CMU-C)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581948-E0F8-40AA-91C1-E3A36CC92AB5}" type="slidenum">
              <a:rPr lang="fr-FR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60350"/>
            <a:ext cx="1864844" cy="165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5"/>
          <p:cNvSpPr>
            <a:spLocks noGrp="1"/>
          </p:cNvSpPr>
          <p:nvPr>
            <p:ph type="title"/>
          </p:nvPr>
        </p:nvSpPr>
        <p:spPr>
          <a:xfrm>
            <a:off x="1547813" y="503238"/>
            <a:ext cx="7345362" cy="1125537"/>
          </a:xfrm>
        </p:spPr>
        <p:txBody>
          <a:bodyPr/>
          <a:lstStyle/>
          <a:p>
            <a:r>
              <a:rPr lang="fr-FR" sz="2800" dirty="0" smtClean="0"/>
              <a:t>CMU complémentaire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D9D885-0EE6-47EB-8761-BEF00434DCE9}" type="slidenum">
              <a:rPr lang="fr-FR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13" name="Espace réservé du contenu 6"/>
          <p:cNvSpPr>
            <a:spLocks noGrp="1"/>
          </p:cNvSpPr>
          <p:nvPr>
            <p:ph idx="1"/>
          </p:nvPr>
        </p:nvSpPr>
        <p:spPr>
          <a:xfrm>
            <a:off x="1980629" y="2010757"/>
            <a:ext cx="7127875" cy="3889375"/>
          </a:xfrm>
        </p:spPr>
        <p:txBody>
          <a:bodyPr/>
          <a:lstStyle/>
          <a:p>
            <a:pPr>
              <a:defRPr/>
            </a:pPr>
            <a:endParaRPr lang="fr-FR" sz="1800" dirty="0" smtClean="0"/>
          </a:p>
          <a:p>
            <a:pPr>
              <a:defRPr/>
            </a:pPr>
            <a:endParaRPr lang="fr-FR" sz="1400" dirty="0"/>
          </a:p>
          <a:p>
            <a:pPr indent="0">
              <a:spcBef>
                <a:spcPts val="0"/>
              </a:spcBef>
              <a:buClr>
                <a:srgbClr val="DD4215"/>
              </a:buClr>
              <a:defRPr/>
            </a:pPr>
            <a:endParaRPr lang="fr-FR" sz="2000" dirty="0" smtClean="0"/>
          </a:p>
          <a:p>
            <a:pPr marL="56250" indent="0">
              <a:spcBef>
                <a:spcPts val="1080"/>
              </a:spcBef>
              <a:buClr>
                <a:srgbClr val="DD4215"/>
              </a:buClr>
              <a:defRPr/>
            </a:pP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La CMU complémentaire est une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protection complémentaire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, qui  complète les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4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remboursements des régimes obligatoires ou de la PUM.</a:t>
            </a:r>
          </a:p>
          <a:p>
            <a:pPr marL="56250" indent="0">
              <a:spcBef>
                <a:spcPts val="1080"/>
              </a:spcBef>
              <a:buClr>
                <a:srgbClr val="DD4215"/>
              </a:buClr>
              <a:defRPr/>
            </a:pP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Elle est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gratuite et renouvelable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56250" indent="0">
              <a:spcBef>
                <a:spcPts val="1080"/>
              </a:spcBef>
              <a:buClr>
                <a:srgbClr val="DD4215"/>
              </a:buClr>
              <a:defRPr/>
            </a:pP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Tous les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membres du foyer peuvent y avoir droit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le bénéficiaire, le(la) conjoint(e), le(la) concubin(e) ou partenaire dans le cadre d’un Pacte civil de solidarité (PACS) et les personnes </a:t>
            </a:r>
            <a:b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à charge de moins de 25 ans.</a:t>
            </a:r>
          </a:p>
          <a:p>
            <a:pPr marL="56250" indent="0">
              <a:spcBef>
                <a:spcPts val="1080"/>
              </a:spcBef>
              <a:buClr>
                <a:srgbClr val="DD4215"/>
              </a:buClr>
              <a:defRPr/>
            </a:pP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La demande doit être faite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auprès de la caisse d’assurance maladie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1080"/>
              </a:spcBef>
              <a:buClr>
                <a:srgbClr val="DD4215"/>
              </a:buClr>
              <a:buFont typeface="Arial" pitchFamily="34" charset="0"/>
              <a:buChar char="•"/>
              <a:defRPr/>
            </a:pPr>
            <a:endParaRPr lang="fr-FR" sz="1800" dirty="0"/>
          </a:p>
          <a:p>
            <a:pPr indent="0">
              <a:spcBef>
                <a:spcPts val="0"/>
              </a:spcBef>
              <a:buClr>
                <a:srgbClr val="DD4215"/>
              </a:buClr>
              <a:defRPr/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     </a:t>
            </a:r>
            <a:endParaRPr lang="fr-FR" sz="2000" dirty="0"/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800" dirty="0" smtClean="0"/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800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1486318" y="926078"/>
            <a:ext cx="461690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ne protection gratuite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object 3"/>
          <p:cNvSpPr/>
          <p:nvPr/>
        </p:nvSpPr>
        <p:spPr>
          <a:xfrm>
            <a:off x="1602563" y="2240228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3"/>
          <p:cNvSpPr/>
          <p:nvPr/>
        </p:nvSpPr>
        <p:spPr>
          <a:xfrm>
            <a:off x="1602563" y="2768550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3"/>
          <p:cNvSpPr/>
          <p:nvPr/>
        </p:nvSpPr>
        <p:spPr>
          <a:xfrm>
            <a:off x="1602563" y="3142307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/>
          <p:cNvSpPr/>
          <p:nvPr/>
        </p:nvSpPr>
        <p:spPr>
          <a:xfrm>
            <a:off x="1602563" y="3920678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6"/>
          <p:cNvSpPr>
            <a:spLocks noGrp="1"/>
          </p:cNvSpPr>
          <p:nvPr>
            <p:ph idx="1"/>
          </p:nvPr>
        </p:nvSpPr>
        <p:spPr>
          <a:xfrm>
            <a:off x="1547813" y="1412776"/>
            <a:ext cx="7488237" cy="3960813"/>
          </a:xfrm>
        </p:spPr>
        <p:txBody>
          <a:bodyPr/>
          <a:lstStyle/>
          <a:p>
            <a:pPr indent="0">
              <a:spcBef>
                <a:spcPts val="0"/>
              </a:spcBef>
              <a:defRPr/>
            </a:pP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 </a:t>
            </a:r>
          </a:p>
          <a:p>
            <a:pPr>
              <a:spcBef>
                <a:spcPts val="0"/>
              </a:spcBef>
              <a:defRPr/>
            </a:pPr>
            <a:endParaRPr lang="fr-FR" sz="1800" dirty="0" smtClean="0"/>
          </a:p>
          <a:p>
            <a:pPr indent="0">
              <a:spcBef>
                <a:spcPts val="0"/>
              </a:spcBef>
              <a:defRPr/>
            </a:pPr>
            <a:r>
              <a:rPr lang="fr-FR" sz="1000" dirty="0"/>
              <a:t/>
            </a:r>
            <a:br>
              <a:rPr lang="fr-FR" sz="1000" dirty="0"/>
            </a:br>
            <a:endParaRPr lang="fr-FR" sz="800" dirty="0">
              <a:solidFill>
                <a:srgbClr val="DD4215"/>
              </a:solidFill>
            </a:endParaRPr>
          </a:p>
          <a:p>
            <a:pPr>
              <a:defRPr/>
            </a:pPr>
            <a:endParaRPr lang="fr-FR" sz="1000" dirty="0" smtClean="0"/>
          </a:p>
        </p:txBody>
      </p:sp>
      <p:sp>
        <p:nvSpPr>
          <p:cNvPr id="12291" name="Titre 5"/>
          <p:cNvSpPr>
            <a:spLocks noGrp="1"/>
          </p:cNvSpPr>
          <p:nvPr>
            <p:ph type="title"/>
          </p:nvPr>
        </p:nvSpPr>
        <p:spPr>
          <a:xfrm>
            <a:off x="1475656" y="437922"/>
            <a:ext cx="7345362" cy="549275"/>
          </a:xfrm>
        </p:spPr>
        <p:txBody>
          <a:bodyPr/>
          <a:lstStyle/>
          <a:p>
            <a:r>
              <a:rPr lang="fr-FR" sz="2800" dirty="0" smtClean="0"/>
              <a:t>CMU complémentaire </a:t>
            </a:r>
            <a:r>
              <a:rPr lang="fr-FR" sz="1800" b="0" i="1" dirty="0" smtClean="0">
                <a:solidFill>
                  <a:schemeClr val="bg1">
                    <a:lumMod val="50000"/>
                  </a:schemeClr>
                </a:solidFill>
              </a:rPr>
              <a:t>suite </a:t>
            </a:r>
            <a:br>
              <a:rPr lang="fr-FR" sz="1800" b="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600" dirty="0"/>
              <a:t/>
            </a:r>
            <a:br>
              <a:rPr lang="fr-FR" sz="3600" dirty="0"/>
            </a:br>
            <a:endParaRPr lang="fr-FR" sz="3600" dirty="0" smtClean="0">
              <a:solidFill>
                <a:srgbClr val="F294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9B5A5-8FC0-4D59-BB4D-E7F6BA1C442A}" type="slidenum">
              <a:rPr lang="fr-FR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391068" y="926078"/>
            <a:ext cx="461690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Conditions pour en bénéficier ?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688364" y="1663849"/>
            <a:ext cx="720000" cy="720000"/>
          </a:xfrm>
          <a:prstGeom prst="ellipse">
            <a:avLst/>
          </a:prstGeom>
          <a:solidFill>
            <a:srgbClr val="DD4215"/>
          </a:solidFill>
          <a:ln>
            <a:solidFill>
              <a:srgbClr val="DD4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708053" y="1683480"/>
            <a:ext cx="697230" cy="587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kern="1200" dirty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1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796136" y="1708955"/>
            <a:ext cx="720000" cy="720000"/>
          </a:xfrm>
          <a:prstGeom prst="ellipse">
            <a:avLst/>
          </a:prstGeom>
          <a:solidFill>
            <a:srgbClr val="DD4215"/>
          </a:solidFill>
          <a:ln>
            <a:solidFill>
              <a:srgbClr val="DD4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2"/>
          <p:cNvSpPr txBox="1"/>
          <p:nvPr/>
        </p:nvSpPr>
        <p:spPr>
          <a:xfrm>
            <a:off x="5818996" y="1758461"/>
            <a:ext cx="69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2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22752" y="2581369"/>
            <a:ext cx="2844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250" algn="ctr"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Résider en France depuis plus de trois mois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 manière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stable</a:t>
            </a:r>
            <a:b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et en situation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régulière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ZoneTexte 21"/>
          <p:cNvSpPr txBox="1"/>
          <p:nvPr/>
        </p:nvSpPr>
        <p:spPr>
          <a:xfrm>
            <a:off x="4512358" y="2599953"/>
            <a:ext cx="34042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250" algn="ctr"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Avoir des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ressources ne dépassant pas un certain plafond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qui varie selon la composition du foyer.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19672" y="5805264"/>
            <a:ext cx="5698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r>
              <a:rPr lang="fr-FR" sz="1000" dirty="0">
                <a:solidFill>
                  <a:srgbClr val="58585A"/>
                </a:solidFill>
                <a:latin typeface="+mj-lt"/>
              </a:rPr>
              <a:t>Les ressources prises en compte sont celles des 12 mois précédant la demande.</a:t>
            </a:r>
          </a:p>
          <a:p>
            <a:pPr marL="171450" indent="-171450"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r>
              <a:rPr lang="fr-FR" sz="1000" dirty="0">
                <a:solidFill>
                  <a:srgbClr val="58585A"/>
                </a:solidFill>
                <a:latin typeface="+mj-lt"/>
              </a:rPr>
              <a:t>Montants en vigueur au 1</a:t>
            </a:r>
            <a:r>
              <a:rPr lang="fr-FR" sz="1000" baseline="30000" dirty="0">
                <a:solidFill>
                  <a:srgbClr val="58585A"/>
                </a:solidFill>
                <a:latin typeface="+mj-lt"/>
              </a:rPr>
              <a:t>er</a:t>
            </a:r>
            <a:r>
              <a:rPr lang="fr-FR" sz="1000" dirty="0">
                <a:solidFill>
                  <a:srgbClr val="58585A"/>
                </a:solidFill>
                <a:latin typeface="+mj-lt"/>
              </a:rPr>
              <a:t> juillet </a:t>
            </a:r>
            <a:r>
              <a:rPr lang="fr-FR" sz="1000" dirty="0" smtClean="0">
                <a:solidFill>
                  <a:srgbClr val="58585A"/>
                </a:solidFill>
                <a:latin typeface="+mj-lt"/>
              </a:rPr>
              <a:t>2015</a:t>
            </a:r>
          </a:p>
          <a:p>
            <a:pPr marL="171450" indent="-171450"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r>
              <a:rPr lang="fr-FR" sz="1000" dirty="0" smtClean="0">
                <a:solidFill>
                  <a:srgbClr val="58585A"/>
                </a:solidFill>
                <a:latin typeface="+mj-lt"/>
              </a:rPr>
              <a:t>Retirer un montant « logement » : </a:t>
            </a:r>
          </a:p>
          <a:p>
            <a:pPr marL="628650" lvl="1" indent="-171450"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r>
              <a:rPr lang="fr-FR" sz="1000" dirty="0" smtClean="0">
                <a:solidFill>
                  <a:srgbClr val="58585A"/>
                </a:solidFill>
                <a:latin typeface="+mj-lt"/>
              </a:rPr>
              <a:t>Propriétaire ou logé </a:t>
            </a:r>
            <a:r>
              <a:rPr lang="fr-FR" sz="1000" dirty="0">
                <a:solidFill>
                  <a:srgbClr val="58585A"/>
                </a:solidFill>
                <a:latin typeface="+mj-lt"/>
              </a:rPr>
              <a:t>gratuitement : 61.67 € </a:t>
            </a:r>
            <a:r>
              <a:rPr lang="fr-FR" sz="1000" dirty="0" smtClean="0">
                <a:solidFill>
                  <a:srgbClr val="58585A"/>
                </a:solidFill>
                <a:latin typeface="+mj-lt"/>
              </a:rPr>
              <a:t>, 107.91 </a:t>
            </a:r>
            <a:r>
              <a:rPr lang="fr-FR" sz="1000" dirty="0">
                <a:solidFill>
                  <a:srgbClr val="58585A"/>
                </a:solidFill>
                <a:latin typeface="+mj-lt"/>
              </a:rPr>
              <a:t>€  </a:t>
            </a:r>
            <a:r>
              <a:rPr lang="fr-FR" sz="1000" dirty="0" smtClean="0">
                <a:solidFill>
                  <a:srgbClr val="58585A"/>
                </a:solidFill>
                <a:latin typeface="+mj-lt"/>
              </a:rPr>
              <a:t>ou 129.50 </a:t>
            </a:r>
            <a:r>
              <a:rPr lang="fr-FR" sz="1000" dirty="0">
                <a:solidFill>
                  <a:srgbClr val="58585A"/>
                </a:solidFill>
                <a:latin typeface="+mj-lt"/>
              </a:rPr>
              <a:t>€ </a:t>
            </a:r>
            <a:r>
              <a:rPr lang="fr-FR" sz="1000" dirty="0" smtClean="0">
                <a:solidFill>
                  <a:srgbClr val="58585A"/>
                </a:solidFill>
                <a:latin typeface="+mj-lt"/>
              </a:rPr>
              <a:t>(1, 2 ou 3 personnes)</a:t>
            </a:r>
          </a:p>
          <a:p>
            <a:pPr marL="628650" lvl="1" indent="-171450"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r>
              <a:rPr lang="fr-FR" sz="1000" dirty="0" smtClean="0">
                <a:solidFill>
                  <a:srgbClr val="58585A"/>
                </a:solidFill>
                <a:latin typeface="+mj-lt"/>
              </a:rPr>
              <a:t>Bénéficiaire APL </a:t>
            </a:r>
            <a:r>
              <a:rPr lang="fr-FR" sz="1000" dirty="0">
                <a:solidFill>
                  <a:srgbClr val="58585A"/>
                </a:solidFill>
                <a:latin typeface="+mj-lt"/>
              </a:rPr>
              <a:t>: 61.67 </a:t>
            </a:r>
            <a:r>
              <a:rPr lang="fr-FR" sz="1000" dirty="0" smtClean="0">
                <a:solidFill>
                  <a:srgbClr val="58585A"/>
                </a:solidFill>
                <a:latin typeface="+mj-lt"/>
              </a:rPr>
              <a:t>€, 123.33 € ou 152.62 € (1, 2 ou 3 personnes)</a:t>
            </a:r>
            <a:endParaRPr lang="fr-FR" sz="1000" dirty="0">
              <a:solidFill>
                <a:srgbClr val="58585A"/>
              </a:solidFill>
              <a:latin typeface="+mj-lt"/>
            </a:endParaRPr>
          </a:p>
          <a:p>
            <a:pPr marL="628650" lvl="1" indent="-171450"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endParaRPr lang="fr-FR" sz="1000" dirty="0">
              <a:solidFill>
                <a:srgbClr val="58585A"/>
              </a:solidFill>
              <a:latin typeface="+mn-lt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9691134"/>
              </p:ext>
            </p:extLst>
          </p:nvPr>
        </p:nvGraphicFramePr>
        <p:xfrm>
          <a:off x="2985417" y="3573016"/>
          <a:ext cx="3453974" cy="217090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36824"/>
                <a:gridCol w="1817150"/>
              </a:tblGrid>
              <a:tr h="673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Nombre d</a:t>
                      </a:r>
                      <a:r>
                        <a:rPr lang="fr-FR" sz="1200" dirty="0">
                          <a:effectLst/>
                        </a:rPr>
                        <a:t>e personnes 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composant le foyer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Plafond </a:t>
                      </a:r>
                      <a:r>
                        <a:rPr lang="fr-FR" sz="1200" dirty="0" smtClean="0">
                          <a:effectLst/>
                        </a:rPr>
                        <a:t> mensuel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France Métropolitaine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4215"/>
                    </a:solidFill>
                  </a:tcPr>
                </a:tc>
              </a:tr>
              <a:tr h="213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720</a:t>
                      </a:r>
                      <a:r>
                        <a:rPr lang="fr-FR" sz="11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€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</a:tr>
              <a:tr h="213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1 081 </a:t>
                      </a: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€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</a:tr>
              <a:tr h="213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1 297 €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</a:tr>
              <a:tr h="213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1 513 </a:t>
                      </a: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€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</a:tr>
              <a:tr h="213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1 801  </a:t>
                      </a:r>
                      <a:r>
                        <a:rPr lang="fr-FR" sz="1100" b="1" dirty="0">
                          <a:solidFill>
                            <a:schemeClr val="bg1"/>
                          </a:solidFill>
                          <a:effectLst/>
                        </a:rPr>
                        <a:t>€</a:t>
                      </a:r>
                      <a:endParaRPr lang="fr-F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</a:tr>
              <a:tr h="427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Au-delà de 5 personnes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plus  </a:t>
                      </a:r>
                      <a:r>
                        <a:rPr lang="fr-FR" sz="1100" dirty="0" smtClean="0">
                          <a:solidFill>
                            <a:schemeClr val="bg1"/>
                          </a:solidFill>
                          <a:effectLst/>
                        </a:rPr>
                        <a:t>288 € 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par personne supplémentaire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421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9421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8BE3CF-7785-4E08-872E-938939A213FB}" type="slidenum">
              <a:rPr lang="fr-FR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835696" y="1988840"/>
            <a:ext cx="7128792" cy="2926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80"/>
              </a:spcBef>
              <a:buClr>
                <a:srgbClr val="DD4215"/>
              </a:buClr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Prise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 charge du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ticket modérateur 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et du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forfait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journalier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 cas d’hospitalisation.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1080"/>
              </a:spcBef>
              <a:buClr>
                <a:srgbClr val="DD4215"/>
              </a:buClr>
              <a:defRPr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Prise en charge des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dépassements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d’honoraires, entre autre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pour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les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lunettes,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prothèses auditives, orthodontie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et appareils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dentaires.</a:t>
            </a:r>
          </a:p>
          <a:p>
            <a:pPr>
              <a:spcBef>
                <a:spcPts val="1080"/>
              </a:spcBef>
              <a:buClr>
                <a:srgbClr val="DD4215"/>
              </a:buClr>
              <a:defRPr/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Tiers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payant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sur la France entière selon accords et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convention et 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xonération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des franchises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(0,50 € par boîte de médicaments, 0,50 par acte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paramédical et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2 €par transport sanitaire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).</a:t>
            </a:r>
          </a:p>
          <a:p>
            <a:pPr>
              <a:spcBef>
                <a:spcPts val="1080"/>
              </a:spcBef>
              <a:buClr>
                <a:srgbClr val="DD4215"/>
              </a:buClr>
              <a:defRPr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énéfice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 la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tarification spéciale de l’électricité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TPN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– Tarif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 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première nécessité),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et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du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gaz naturel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TSS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– Tarif spécial de solidarité).</a:t>
            </a:r>
          </a:p>
          <a:p>
            <a:pPr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600" dirty="0"/>
              <a:t/>
            </a:r>
            <a:br>
              <a:rPr lang="fr-FR" sz="1600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77608" y="404664"/>
            <a:ext cx="655161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DD4215"/>
              </a:buClr>
              <a:defRPr/>
            </a:pPr>
            <a:r>
              <a:rPr lang="fr-FR" sz="2800" b="1" dirty="0" smtClean="0">
                <a:solidFill>
                  <a:srgbClr val="DD4215"/>
                </a:solidFill>
                <a:latin typeface="+mn-lt"/>
              </a:rPr>
              <a:t>CMU Complémentaire</a:t>
            </a:r>
            <a:r>
              <a:rPr lang="fr-FR" sz="3600" b="1" dirty="0" smtClean="0">
                <a:solidFill>
                  <a:srgbClr val="DD4215"/>
                </a:solidFill>
                <a:latin typeface="+mn-lt"/>
              </a:rPr>
              <a:t/>
            </a:r>
            <a:br>
              <a:rPr lang="fr-FR" sz="3600" b="1" dirty="0" smtClean="0">
                <a:solidFill>
                  <a:srgbClr val="DD4215"/>
                </a:solidFill>
                <a:latin typeface="+mn-lt"/>
              </a:rPr>
            </a:b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Des avantages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buClr>
                <a:srgbClr val="DD4215"/>
              </a:buClr>
              <a:defRPr/>
            </a:pPr>
            <a:r>
              <a:rPr lang="fr-FR" sz="3600" b="1" dirty="0" smtClean="0">
                <a:solidFill>
                  <a:srgbClr val="DD4215"/>
                </a:solidFill>
                <a:latin typeface="+mn-lt"/>
              </a:rPr>
              <a:t> </a:t>
            </a:r>
            <a:endParaRPr lang="fr-FR" sz="3600" b="1" dirty="0">
              <a:solidFill>
                <a:srgbClr val="DD4215"/>
              </a:solidFill>
              <a:latin typeface="+mn-lt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1527103" y="2079898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3"/>
          <p:cNvSpPr/>
          <p:nvPr/>
        </p:nvSpPr>
        <p:spPr>
          <a:xfrm>
            <a:off x="1527103" y="2445271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3"/>
          <p:cNvSpPr/>
          <p:nvPr/>
        </p:nvSpPr>
        <p:spPr>
          <a:xfrm>
            <a:off x="1527103" y="3009528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3"/>
          <p:cNvSpPr/>
          <p:nvPr/>
        </p:nvSpPr>
        <p:spPr>
          <a:xfrm>
            <a:off x="1527103" y="3569848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5"/>
          <p:cNvSpPr>
            <a:spLocks noGrp="1"/>
          </p:cNvSpPr>
          <p:nvPr>
            <p:ph type="title"/>
          </p:nvPr>
        </p:nvSpPr>
        <p:spPr>
          <a:xfrm>
            <a:off x="4499992" y="862558"/>
            <a:ext cx="4536504" cy="4438650"/>
          </a:xfrm>
        </p:spPr>
        <p:txBody>
          <a:bodyPr/>
          <a:lstStyle/>
          <a:p>
            <a:pPr algn="l"/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/>
              <a:t>Aide au paiement </a:t>
            </a:r>
            <a:br>
              <a:rPr lang="fr-FR" sz="4000" dirty="0" smtClean="0"/>
            </a:br>
            <a:r>
              <a:rPr lang="fr-FR" sz="4000" dirty="0" smtClean="0"/>
              <a:t>d’une </a:t>
            </a:r>
            <a:br>
              <a:rPr lang="fr-FR" sz="4000" dirty="0" smtClean="0"/>
            </a:br>
            <a:r>
              <a:rPr lang="fr-FR" sz="4000" dirty="0" smtClean="0"/>
              <a:t>Complémentaire </a:t>
            </a:r>
            <a:br>
              <a:rPr lang="fr-FR" sz="4000" dirty="0" smtClean="0"/>
            </a:br>
            <a:r>
              <a:rPr lang="fr-FR" sz="4000" dirty="0" smtClean="0"/>
              <a:t>Santé (ACS)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AC961E-AB55-4CDB-ACD7-9E2473DE0E0A}" type="slidenum">
              <a:rPr lang="fr-FR"/>
              <a:pPr>
                <a:defRPr/>
              </a:pPr>
              <a:t>17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59412"/>
            <a:ext cx="1944624" cy="15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6606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re 5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345362" cy="1125537"/>
          </a:xfrm>
        </p:spPr>
        <p:txBody>
          <a:bodyPr/>
          <a:lstStyle/>
          <a:p>
            <a:r>
              <a:rPr lang="fr-FR" sz="2800" dirty="0" smtClean="0"/>
              <a:t>Aide au paiement d’une Complémentaire Santé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(ACS)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EE7B7-7E08-4255-971E-D6B62F95D9FC}" type="slidenum">
              <a:rPr lang="fr-FR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7" name="object 8"/>
          <p:cNvSpPr txBox="1"/>
          <p:nvPr/>
        </p:nvSpPr>
        <p:spPr>
          <a:xfrm>
            <a:off x="1434678" y="1912521"/>
            <a:ext cx="7169770" cy="317266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080"/>
              </a:spcBef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L’aide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au paiement d’une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complémentaire santé (ACS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 est un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dispositif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qui a été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mis en place en 2005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pour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favoriser l’adhésion à une complémentaire santé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des personnes ayant un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revenu au-dessus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(jusqu’à 35%) du plafond de l’éligibilité à la couverture maladie universelle complémentaire (CMU-C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).</a:t>
            </a:r>
          </a:p>
          <a:p>
            <a:pPr>
              <a:spcBef>
                <a:spcPts val="1080"/>
              </a:spcBef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Elle permet de financer une complémentaire santé grâce à une réduction sur le montant de la cotisation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annuelle:</a:t>
            </a:r>
          </a:p>
          <a:p>
            <a:pPr marL="717550" lvl="0" indent="-285750">
              <a:buClr>
                <a:srgbClr val="DD4215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1,2 million de personnes </a:t>
            </a:r>
            <a:r>
              <a:rPr lang="fr-FR" sz="14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ont eu </a:t>
            </a:r>
            <a:r>
              <a:rPr lang="fr-FR" sz="1400" b="1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recours</a:t>
            </a:r>
            <a:r>
              <a:rPr lang="fr-FR" sz="14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 à </a:t>
            </a:r>
            <a:r>
              <a:rPr lang="fr-FR" sz="1400" b="1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l’ACS en 2014.</a:t>
            </a:r>
          </a:p>
          <a:p>
            <a:pPr marL="717550" lvl="0" indent="-285750">
              <a:buClr>
                <a:srgbClr val="DD4215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Taux de non recours de 65 %.</a:t>
            </a:r>
          </a:p>
          <a:p>
            <a:pPr marL="717550" lvl="0" indent="-285750">
              <a:buClr>
                <a:srgbClr val="DD4215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Environ </a:t>
            </a:r>
            <a:r>
              <a:rPr lang="fr-FR" sz="1400" b="1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3 millions de personnes seraient éligibles à l’ACS.</a:t>
            </a:r>
          </a:p>
          <a:p>
            <a:pPr marL="717550" lvl="0" indent="-285750">
              <a:buClr>
                <a:srgbClr val="C1272D"/>
              </a:buClr>
              <a:buFont typeface="Wingdings" panose="05000000000000000000" pitchFamily="2" charset="2"/>
              <a:buChar char="§"/>
            </a:pPr>
            <a:endParaRPr lang="fr-FR" dirty="0">
              <a:solidFill>
                <a:srgbClr val="FFFFFF">
                  <a:lumMod val="50000"/>
                </a:srgbClr>
              </a:solidFill>
            </a:endParaRPr>
          </a:p>
          <a:p>
            <a:pPr lvl="0"/>
            <a:r>
              <a:rPr lang="fr-FR" sz="1300" dirty="0">
                <a:solidFill>
                  <a:srgbClr val="FFFFFF">
                    <a:lumMod val="50000"/>
                  </a:srgbClr>
                </a:solidFill>
              </a:rPr>
              <a:t>  </a:t>
            </a:r>
          </a:p>
          <a:p>
            <a:pPr lvl="0"/>
            <a:r>
              <a:rPr lang="fr-FR" sz="1100" i="1" dirty="0">
                <a:solidFill>
                  <a:srgbClr val="FFFFFF">
                    <a:lumMod val="50000"/>
                  </a:srgbClr>
                </a:solidFill>
                <a:latin typeface="Calibri"/>
              </a:rPr>
              <a:t>Source : Références (Lettre  du Fonds de financement de la Couverture Maladie Universelle (CMU) – avril 2015)</a:t>
            </a:r>
          </a:p>
          <a:p>
            <a:pPr marL="431800" lvl="0">
              <a:buClr>
                <a:srgbClr val="C1272D"/>
              </a:buClr>
            </a:pP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 indent="0">
              <a:spcBef>
                <a:spcPts val="0"/>
              </a:spcBef>
              <a:buClr>
                <a:srgbClr val="DD4215"/>
              </a:buClr>
              <a:defRPr/>
            </a:pP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300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re 5"/>
          <p:cNvSpPr>
            <a:spLocks noGrp="1"/>
          </p:cNvSpPr>
          <p:nvPr>
            <p:ph type="title"/>
          </p:nvPr>
        </p:nvSpPr>
        <p:spPr>
          <a:xfrm>
            <a:off x="1475656" y="437922"/>
            <a:ext cx="7345362" cy="549275"/>
          </a:xfrm>
        </p:spPr>
        <p:txBody>
          <a:bodyPr/>
          <a:lstStyle/>
          <a:p>
            <a:r>
              <a:rPr lang="fr-FR" sz="2800" dirty="0"/>
              <a:t>Aide </a:t>
            </a:r>
            <a:r>
              <a:rPr lang="fr-FR" sz="2800" dirty="0" smtClean="0"/>
              <a:t>au paiement d’une Complémentaire </a:t>
            </a:r>
            <a:r>
              <a:rPr lang="fr-FR" sz="2800" dirty="0"/>
              <a:t>Santé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(ACS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fr-FR" sz="1800" i="1" dirty="0" smtClean="0">
                <a:solidFill>
                  <a:schemeClr val="bg1">
                    <a:lumMod val="50000"/>
                  </a:schemeClr>
                </a:solidFill>
              </a:rPr>
              <a:t>suite</a:t>
            </a:r>
            <a:r>
              <a:rPr lang="fr-FR" sz="1800" b="0" i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800" b="0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600" dirty="0"/>
              <a:t/>
            </a:r>
            <a:br>
              <a:rPr lang="fr-FR" sz="3600" dirty="0"/>
            </a:br>
            <a:endParaRPr lang="fr-FR" sz="3600" dirty="0" smtClean="0">
              <a:solidFill>
                <a:srgbClr val="F294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9B5A5-8FC0-4D59-BB4D-E7F6BA1C442A}" type="slidenum">
              <a:rPr lang="fr-FR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391068" y="1223258"/>
            <a:ext cx="461690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Conditions pour en bénéficier ?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181228" y="1961029"/>
            <a:ext cx="720000" cy="720000"/>
          </a:xfrm>
          <a:prstGeom prst="ellipse">
            <a:avLst/>
          </a:prstGeom>
          <a:solidFill>
            <a:srgbClr val="DD4215"/>
          </a:solidFill>
          <a:ln>
            <a:solidFill>
              <a:srgbClr val="DD4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200917" y="1980660"/>
            <a:ext cx="697230" cy="587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kern="1200" dirty="0">
                <a:solidFill>
                  <a:srgbClr val="FFFFFF"/>
                </a:solidFill>
                <a:effectLst/>
                <a:latin typeface="Calibri"/>
                <a:ea typeface="Times New Roman"/>
                <a:cs typeface="Times New Roman"/>
              </a:rPr>
              <a:t>1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067944" y="2006135"/>
            <a:ext cx="720000" cy="720000"/>
          </a:xfrm>
          <a:prstGeom prst="ellipse">
            <a:avLst/>
          </a:prstGeom>
          <a:solidFill>
            <a:srgbClr val="DD4215"/>
          </a:solidFill>
          <a:ln>
            <a:solidFill>
              <a:srgbClr val="DD4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2"/>
          <p:cNvSpPr txBox="1"/>
          <p:nvPr/>
        </p:nvSpPr>
        <p:spPr>
          <a:xfrm>
            <a:off x="4090804" y="2055641"/>
            <a:ext cx="69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2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63688" y="2878549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250" algn="ctr"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Montant des </a:t>
            </a:r>
            <a:b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ressources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ZoneTexte 21"/>
          <p:cNvSpPr txBox="1"/>
          <p:nvPr/>
        </p:nvSpPr>
        <p:spPr>
          <a:xfrm>
            <a:off x="3437571" y="2881134"/>
            <a:ext cx="200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250" algn="ctr"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Résider en France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/>
            </a:r>
            <a:b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depuis plus de 3 mois</a:t>
            </a:r>
          </a:p>
        </p:txBody>
      </p:sp>
      <p:sp>
        <p:nvSpPr>
          <p:cNvPr id="25" name="Ellipse 24"/>
          <p:cNvSpPr/>
          <p:nvPr/>
        </p:nvSpPr>
        <p:spPr>
          <a:xfrm>
            <a:off x="6006827" y="1994827"/>
            <a:ext cx="720000" cy="720000"/>
          </a:xfrm>
          <a:prstGeom prst="ellipse">
            <a:avLst/>
          </a:prstGeom>
          <a:solidFill>
            <a:srgbClr val="DD4215"/>
          </a:solidFill>
          <a:ln>
            <a:solidFill>
              <a:srgbClr val="DD4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ZoneTexte 12"/>
          <p:cNvSpPr txBox="1"/>
          <p:nvPr/>
        </p:nvSpPr>
        <p:spPr>
          <a:xfrm>
            <a:off x="6029687" y="2044333"/>
            <a:ext cx="69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 smtClean="0">
                <a:solidFill>
                  <a:srgbClr val="FFFFFF"/>
                </a:solidFill>
                <a:latin typeface="Calibri"/>
                <a:ea typeface="Times New Roman"/>
                <a:cs typeface="Times New Roman"/>
              </a:rPr>
              <a:t>3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7" name="ZoneTexte 21"/>
          <p:cNvSpPr txBox="1"/>
          <p:nvPr/>
        </p:nvSpPr>
        <p:spPr>
          <a:xfrm>
            <a:off x="5376454" y="2869826"/>
            <a:ext cx="200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250" algn="ctr"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Etre en situation</a:t>
            </a:r>
            <a:b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régulière</a:t>
            </a: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8120439"/>
              </p:ext>
            </p:extLst>
          </p:nvPr>
        </p:nvGraphicFramePr>
        <p:xfrm>
          <a:off x="1979712" y="3582164"/>
          <a:ext cx="5226368" cy="228938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27207"/>
                <a:gridCol w="1806475"/>
                <a:gridCol w="1792686"/>
              </a:tblGrid>
              <a:tr h="710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Nombre de personnes 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>
                          <a:effectLst/>
                        </a:rPr>
                        <a:t>composant le foyer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Plafond revenus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 smtClean="0">
                          <a:effectLst/>
                        </a:rPr>
                        <a:t>annuels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Moyenne </a:t>
                      </a:r>
                      <a:br>
                        <a:rPr lang="fr-FR" sz="1200" dirty="0">
                          <a:effectLst/>
                        </a:rPr>
                      </a:br>
                      <a:r>
                        <a:rPr lang="fr-FR" sz="1200" dirty="0" smtClean="0">
                          <a:effectLst/>
                        </a:rPr>
                        <a:t>mensuelle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4215"/>
                    </a:solidFill>
                  </a:tcPr>
                </a:tc>
              </a:tr>
              <a:tr h="225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1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11 670 €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973 €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DD4215"/>
                    </a:solidFill>
                  </a:tcPr>
                </a:tc>
              </a:tr>
              <a:tr h="225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17 505 €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1 459 €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4215"/>
                    </a:solidFill>
                  </a:tcPr>
                </a:tc>
              </a:tr>
              <a:tr h="225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3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21 006 €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1 751 €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4215"/>
                    </a:solidFill>
                  </a:tcPr>
                </a:tc>
              </a:tr>
              <a:tr h="225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4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24 507 €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2 042 €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4215"/>
                    </a:solidFill>
                  </a:tcPr>
                </a:tc>
              </a:tr>
              <a:tr h="225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5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29 175 €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2 431 €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4215"/>
                    </a:solidFill>
                  </a:tcPr>
                </a:tc>
              </a:tr>
              <a:tr h="451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Au-delà de 5 personnes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plus  4 </a:t>
                      </a:r>
                      <a:r>
                        <a:rPr lang="fr-FR" sz="1100" dirty="0" smtClean="0">
                          <a:solidFill>
                            <a:schemeClr val="bg1"/>
                          </a:solidFill>
                          <a:effectLst/>
                        </a:rPr>
                        <a:t>668 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€ par personne supplémentaire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421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plus </a:t>
                      </a:r>
                      <a:r>
                        <a:rPr lang="fr-FR" sz="1100" dirty="0" smtClean="0">
                          <a:solidFill>
                            <a:schemeClr val="bg1"/>
                          </a:solidFill>
                          <a:effectLst/>
                        </a:rPr>
                        <a:t> 389 </a:t>
                      </a: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€ par </a:t>
                      </a:r>
                      <a:b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100" dirty="0">
                          <a:solidFill>
                            <a:schemeClr val="bg1"/>
                          </a:solidFill>
                          <a:effectLst/>
                        </a:rPr>
                        <a:t>personne supplémentaire</a:t>
                      </a:r>
                      <a:endParaRPr lang="fr-F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D4215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547664" y="5949280"/>
            <a:ext cx="56981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r>
              <a:rPr lang="fr-FR" sz="1000" dirty="0">
                <a:solidFill>
                  <a:srgbClr val="58585A"/>
                </a:solidFill>
                <a:latin typeface="+mj-lt"/>
              </a:rPr>
              <a:t>Les ressources prises en compte sont celles des 12 mois précédant la demande.</a:t>
            </a:r>
          </a:p>
          <a:p>
            <a:pPr marL="171450" indent="-171450"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r>
              <a:rPr lang="fr-FR" sz="1000" dirty="0">
                <a:solidFill>
                  <a:srgbClr val="58585A"/>
                </a:solidFill>
                <a:latin typeface="+mj-lt"/>
              </a:rPr>
              <a:t>Montants en vigueur au 1</a:t>
            </a:r>
            <a:r>
              <a:rPr lang="fr-FR" sz="1000" baseline="30000" dirty="0">
                <a:solidFill>
                  <a:srgbClr val="58585A"/>
                </a:solidFill>
                <a:latin typeface="+mj-lt"/>
              </a:rPr>
              <a:t>er</a:t>
            </a:r>
            <a:r>
              <a:rPr lang="fr-FR" sz="1000" dirty="0">
                <a:solidFill>
                  <a:srgbClr val="58585A"/>
                </a:solidFill>
                <a:latin typeface="+mj-lt"/>
              </a:rPr>
              <a:t> juillet </a:t>
            </a:r>
            <a:r>
              <a:rPr lang="fr-FR" sz="1000" dirty="0" smtClean="0">
                <a:solidFill>
                  <a:srgbClr val="58585A"/>
                </a:solidFill>
                <a:latin typeface="+mj-lt"/>
              </a:rPr>
              <a:t>2015</a:t>
            </a:r>
          </a:p>
          <a:p>
            <a:pPr marL="171450" indent="-171450"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r>
              <a:rPr lang="fr-FR" sz="1000" dirty="0" smtClean="0">
                <a:solidFill>
                  <a:srgbClr val="58585A"/>
                </a:solidFill>
                <a:latin typeface="+mj-lt"/>
              </a:rPr>
              <a:t>Retirer un montant « logement » : </a:t>
            </a:r>
          </a:p>
          <a:p>
            <a:pPr marL="628650" lvl="1" indent="-171450"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r>
              <a:rPr lang="fr-FR" sz="1000" dirty="0" smtClean="0">
                <a:solidFill>
                  <a:srgbClr val="58585A"/>
                </a:solidFill>
                <a:latin typeface="+mj-lt"/>
              </a:rPr>
              <a:t>Propriétaire ou logé </a:t>
            </a:r>
            <a:r>
              <a:rPr lang="fr-FR" sz="1000" dirty="0">
                <a:solidFill>
                  <a:srgbClr val="58585A"/>
                </a:solidFill>
                <a:latin typeface="+mj-lt"/>
              </a:rPr>
              <a:t>gratuitement : 61.67 € </a:t>
            </a:r>
            <a:r>
              <a:rPr lang="fr-FR" sz="1000" dirty="0" smtClean="0">
                <a:solidFill>
                  <a:srgbClr val="58585A"/>
                </a:solidFill>
                <a:latin typeface="+mj-lt"/>
              </a:rPr>
              <a:t>, 107.91 </a:t>
            </a:r>
            <a:r>
              <a:rPr lang="fr-FR" sz="1000" dirty="0">
                <a:solidFill>
                  <a:srgbClr val="58585A"/>
                </a:solidFill>
                <a:latin typeface="+mj-lt"/>
              </a:rPr>
              <a:t>€  </a:t>
            </a:r>
            <a:r>
              <a:rPr lang="fr-FR" sz="1000" dirty="0" smtClean="0">
                <a:solidFill>
                  <a:srgbClr val="58585A"/>
                </a:solidFill>
                <a:latin typeface="+mj-lt"/>
              </a:rPr>
              <a:t>ou 129.50 </a:t>
            </a:r>
            <a:r>
              <a:rPr lang="fr-FR" sz="1000" dirty="0">
                <a:solidFill>
                  <a:srgbClr val="58585A"/>
                </a:solidFill>
                <a:latin typeface="+mj-lt"/>
              </a:rPr>
              <a:t>€ </a:t>
            </a:r>
            <a:r>
              <a:rPr lang="fr-FR" sz="1000" dirty="0" smtClean="0">
                <a:solidFill>
                  <a:srgbClr val="58585A"/>
                </a:solidFill>
                <a:latin typeface="+mj-lt"/>
              </a:rPr>
              <a:t>(1, 2 ou 3 personnes)</a:t>
            </a:r>
          </a:p>
          <a:p>
            <a:pPr marL="628650" lvl="1" indent="-171450"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r>
              <a:rPr lang="fr-FR" sz="1000" dirty="0" smtClean="0">
                <a:solidFill>
                  <a:srgbClr val="58585A"/>
                </a:solidFill>
                <a:latin typeface="+mj-lt"/>
              </a:rPr>
              <a:t>Bénéficiaire APL </a:t>
            </a:r>
            <a:r>
              <a:rPr lang="fr-FR" sz="1000" dirty="0">
                <a:solidFill>
                  <a:srgbClr val="58585A"/>
                </a:solidFill>
                <a:latin typeface="+mj-lt"/>
              </a:rPr>
              <a:t>: 61.67 </a:t>
            </a:r>
            <a:r>
              <a:rPr lang="fr-FR" sz="1000" dirty="0" smtClean="0">
                <a:solidFill>
                  <a:srgbClr val="58585A"/>
                </a:solidFill>
                <a:latin typeface="+mj-lt"/>
              </a:rPr>
              <a:t>€, 123.33 € ou 152.62 € (1, 2 ou 3 personnes)</a:t>
            </a:r>
            <a:endParaRPr lang="fr-FR" sz="1000" dirty="0">
              <a:solidFill>
                <a:srgbClr val="58585A"/>
              </a:solidFill>
              <a:latin typeface="+mj-lt"/>
            </a:endParaRPr>
          </a:p>
          <a:p>
            <a:pPr marL="628650" lvl="1" indent="-171450"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endParaRPr lang="fr-FR" sz="1000" dirty="0">
              <a:solidFill>
                <a:srgbClr val="58585A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581948-E0F8-40AA-91C1-E3A36CC92AB5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4572000" y="226139"/>
            <a:ext cx="2708910" cy="76944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spc="-5" dirty="0"/>
              <a:t>S</a:t>
            </a:r>
            <a:r>
              <a:rPr sz="5000" spc="-10" dirty="0"/>
              <a:t>o</a:t>
            </a:r>
            <a:r>
              <a:rPr sz="5000" spc="-5" dirty="0"/>
              <a:t>mm</a:t>
            </a:r>
            <a:r>
              <a:rPr sz="5000" dirty="0"/>
              <a:t>ai</a:t>
            </a:r>
            <a:r>
              <a:rPr sz="5000" spc="-60" dirty="0"/>
              <a:t>r</a:t>
            </a:r>
            <a:r>
              <a:rPr sz="5000" dirty="0"/>
              <a:t>e</a:t>
            </a:r>
          </a:p>
        </p:txBody>
      </p:sp>
      <p:sp>
        <p:nvSpPr>
          <p:cNvPr id="7" name="object 14"/>
          <p:cNvSpPr txBox="1"/>
          <p:nvPr/>
        </p:nvSpPr>
        <p:spPr>
          <a:xfrm>
            <a:off x="5292080" y="906446"/>
            <a:ext cx="3528392" cy="5219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fr-FR" sz="2000" b="1" spc="-10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2000" b="1" spc="-1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Harmonie Mutuelle</a:t>
            </a:r>
            <a:endParaRPr lang="fr-FR" sz="2000" b="1" spc="-10" dirty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fr-FR" sz="800" b="1" spc="-10" dirty="0" smtClean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fr-FR" sz="2000" b="1" spc="-1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Association ACS-P</a:t>
            </a:r>
            <a:endParaRPr sz="2000" dirty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R="518795">
              <a:spcBef>
                <a:spcPts val="300"/>
              </a:spcBef>
            </a:pPr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   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Présentation de l’association</a:t>
            </a:r>
          </a:p>
          <a:p>
            <a:pPr marR="518795">
              <a:spcBef>
                <a:spcPts val="300"/>
              </a:spcBef>
            </a:pPr>
            <a:r>
              <a:rPr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   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Objectifs</a:t>
            </a:r>
          </a:p>
          <a:p>
            <a:pPr marR="518795">
              <a:spcBef>
                <a:spcPts val="300"/>
              </a:spcBef>
            </a:pPr>
            <a:endParaRPr lang="fr-FR" sz="800" dirty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R="518795">
              <a:lnSpc>
                <a:spcPts val="2290"/>
              </a:lnSpc>
              <a:spcBef>
                <a:spcPts val="0"/>
              </a:spcBef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Dispositifs sociaux</a:t>
            </a:r>
            <a:endParaRPr sz="2000" dirty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52400" marR="518795">
              <a:spcBef>
                <a:spcPts val="300"/>
              </a:spcBef>
            </a:pP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Protection Universelle Maladie (PUM)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51200" marR="518795">
              <a:spcBef>
                <a:spcPts val="300"/>
              </a:spcBef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CMU - C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51200">
              <a:spcBef>
                <a:spcPts val="300"/>
              </a:spcBef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/>
              </a:rPr>
              <a:t>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/>
              </a:rPr>
              <a:t>ACS</a:t>
            </a: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950" dirty="0">
              <a:solidFill>
                <a:schemeClr val="bg1">
                  <a:lumMod val="50000"/>
                </a:schemeClr>
              </a:solidFill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O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ffre Accès Santé</a:t>
            </a:r>
          </a:p>
          <a:p>
            <a:pPr marL="12700">
              <a:lnSpc>
                <a:spcPct val="100000"/>
              </a:lnSpc>
            </a:pPr>
            <a:endParaRPr sz="1400" dirty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2700" marR="977265" indent="-635">
              <a:lnSpc>
                <a:spcPct val="100000"/>
              </a:lnSpc>
            </a:pPr>
            <a:r>
              <a:rPr lang="fr-FR" sz="2000" b="1" spc="-35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Accompagnement des bénéficiaires</a:t>
            </a:r>
          </a:p>
          <a:p>
            <a:pPr marL="152400" marR="518795">
              <a:spcBef>
                <a:spcPts val="300"/>
              </a:spcBef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Avantages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51200" marR="518795">
              <a:spcBef>
                <a:spcPts val="300"/>
              </a:spcBef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Aides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151200">
              <a:spcBef>
                <a:spcPts val="300"/>
              </a:spcBef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/>
              </a:rPr>
              <a:t>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Times New Roman"/>
              </a:rPr>
              <a:t>Contacts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  <a:cs typeface="Times New Roman"/>
            </a:endParaRPr>
          </a:p>
          <a:p>
            <a:pPr marL="12700" marR="977265" indent="-635">
              <a:lnSpc>
                <a:spcPct val="100000"/>
              </a:lnSpc>
            </a:pPr>
            <a:endParaRPr sz="22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4860032" y="1786211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4"/>
          <p:cNvSpPr/>
          <p:nvPr/>
        </p:nvSpPr>
        <p:spPr>
          <a:xfrm>
            <a:off x="5185018" y="2095303"/>
            <a:ext cx="198120" cy="73471"/>
          </a:xfrm>
          <a:custGeom>
            <a:avLst/>
            <a:gdLst/>
            <a:ahLst/>
            <a:cxnLst/>
            <a:rect l="l" t="t" r="r" b="b"/>
            <a:pathLst>
              <a:path w="198120" h="97790">
                <a:moveTo>
                  <a:pt x="193560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93573"/>
                </a:lnTo>
                <a:lnTo>
                  <a:pt x="4038" y="97612"/>
                </a:lnTo>
                <a:lnTo>
                  <a:pt x="193560" y="97612"/>
                </a:lnTo>
                <a:lnTo>
                  <a:pt x="197599" y="93573"/>
                </a:lnTo>
                <a:lnTo>
                  <a:pt x="197599" y="4025"/>
                </a:lnTo>
                <a:lnTo>
                  <a:pt x="193560" y="0"/>
                </a:lnTo>
                <a:close/>
              </a:path>
            </a:pathLst>
          </a:custGeom>
          <a:solidFill>
            <a:srgbClr val="F294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58595B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5185018" y="2323667"/>
            <a:ext cx="198120" cy="73471"/>
          </a:xfrm>
          <a:custGeom>
            <a:avLst/>
            <a:gdLst/>
            <a:ahLst/>
            <a:cxnLst/>
            <a:rect l="l" t="t" r="r" b="b"/>
            <a:pathLst>
              <a:path w="198120" h="97789">
                <a:moveTo>
                  <a:pt x="193560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93573"/>
                </a:lnTo>
                <a:lnTo>
                  <a:pt x="4038" y="97612"/>
                </a:lnTo>
                <a:lnTo>
                  <a:pt x="193560" y="97612"/>
                </a:lnTo>
                <a:lnTo>
                  <a:pt x="197599" y="93573"/>
                </a:lnTo>
                <a:lnTo>
                  <a:pt x="197599" y="4025"/>
                </a:lnTo>
                <a:lnTo>
                  <a:pt x="193560" y="0"/>
                </a:lnTo>
                <a:close/>
              </a:path>
            </a:pathLst>
          </a:custGeom>
          <a:solidFill>
            <a:srgbClr val="F294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6"/>
          <p:cNvSpPr/>
          <p:nvPr/>
        </p:nvSpPr>
        <p:spPr>
          <a:xfrm>
            <a:off x="4847198" y="1318652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7"/>
          <p:cNvSpPr/>
          <p:nvPr/>
        </p:nvSpPr>
        <p:spPr>
          <a:xfrm>
            <a:off x="4860032" y="3926858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8"/>
          <p:cNvSpPr/>
          <p:nvPr/>
        </p:nvSpPr>
        <p:spPr>
          <a:xfrm>
            <a:off x="5180826" y="3521344"/>
            <a:ext cx="198120" cy="73471"/>
          </a:xfrm>
          <a:custGeom>
            <a:avLst/>
            <a:gdLst/>
            <a:ahLst/>
            <a:cxnLst/>
            <a:rect l="l" t="t" r="r" b="b"/>
            <a:pathLst>
              <a:path w="198120" h="97789">
                <a:moveTo>
                  <a:pt x="193560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93573"/>
                </a:lnTo>
                <a:lnTo>
                  <a:pt x="4038" y="97612"/>
                </a:lnTo>
                <a:lnTo>
                  <a:pt x="193560" y="97612"/>
                </a:lnTo>
                <a:lnTo>
                  <a:pt x="197599" y="93573"/>
                </a:lnTo>
                <a:lnTo>
                  <a:pt x="197599" y="4025"/>
                </a:lnTo>
                <a:lnTo>
                  <a:pt x="193560" y="0"/>
                </a:lnTo>
                <a:close/>
              </a:path>
            </a:pathLst>
          </a:custGeom>
          <a:solidFill>
            <a:srgbClr val="F294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0"/>
          <p:cNvSpPr/>
          <p:nvPr/>
        </p:nvSpPr>
        <p:spPr>
          <a:xfrm>
            <a:off x="4868153" y="4437112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5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1"/>
          <p:cNvSpPr/>
          <p:nvPr/>
        </p:nvSpPr>
        <p:spPr>
          <a:xfrm>
            <a:off x="5180826" y="3018188"/>
            <a:ext cx="198120" cy="73471"/>
          </a:xfrm>
          <a:custGeom>
            <a:avLst/>
            <a:gdLst/>
            <a:ahLst/>
            <a:cxnLst/>
            <a:rect l="l" t="t" r="r" b="b"/>
            <a:pathLst>
              <a:path w="198120" h="97789">
                <a:moveTo>
                  <a:pt x="193560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93573"/>
                </a:lnTo>
                <a:lnTo>
                  <a:pt x="4038" y="97612"/>
                </a:lnTo>
                <a:lnTo>
                  <a:pt x="193560" y="97612"/>
                </a:lnTo>
                <a:lnTo>
                  <a:pt x="197599" y="93573"/>
                </a:lnTo>
                <a:lnTo>
                  <a:pt x="197599" y="4025"/>
                </a:lnTo>
                <a:lnTo>
                  <a:pt x="193560" y="0"/>
                </a:lnTo>
                <a:close/>
              </a:path>
            </a:pathLst>
          </a:custGeom>
          <a:solidFill>
            <a:srgbClr val="F294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2"/>
          <p:cNvSpPr/>
          <p:nvPr/>
        </p:nvSpPr>
        <p:spPr>
          <a:xfrm>
            <a:off x="5180826" y="3276719"/>
            <a:ext cx="198120" cy="73471"/>
          </a:xfrm>
          <a:custGeom>
            <a:avLst/>
            <a:gdLst/>
            <a:ahLst/>
            <a:cxnLst/>
            <a:rect l="l" t="t" r="r" b="b"/>
            <a:pathLst>
              <a:path w="198120" h="97789">
                <a:moveTo>
                  <a:pt x="193560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93573"/>
                </a:lnTo>
                <a:lnTo>
                  <a:pt x="4038" y="97612"/>
                </a:lnTo>
                <a:lnTo>
                  <a:pt x="193560" y="97612"/>
                </a:lnTo>
                <a:lnTo>
                  <a:pt x="197599" y="93573"/>
                </a:lnTo>
                <a:lnTo>
                  <a:pt x="197599" y="4025"/>
                </a:lnTo>
                <a:lnTo>
                  <a:pt x="193560" y="0"/>
                </a:lnTo>
                <a:close/>
              </a:path>
            </a:pathLst>
          </a:custGeom>
          <a:solidFill>
            <a:srgbClr val="F294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8"/>
          <p:cNvSpPr/>
          <p:nvPr/>
        </p:nvSpPr>
        <p:spPr>
          <a:xfrm>
            <a:off x="5178272" y="5659785"/>
            <a:ext cx="198120" cy="73471"/>
          </a:xfrm>
          <a:custGeom>
            <a:avLst/>
            <a:gdLst/>
            <a:ahLst/>
            <a:cxnLst/>
            <a:rect l="l" t="t" r="r" b="b"/>
            <a:pathLst>
              <a:path w="198120" h="97789">
                <a:moveTo>
                  <a:pt x="193560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93573"/>
                </a:lnTo>
                <a:lnTo>
                  <a:pt x="4038" y="97612"/>
                </a:lnTo>
                <a:lnTo>
                  <a:pt x="193560" y="97612"/>
                </a:lnTo>
                <a:lnTo>
                  <a:pt x="197599" y="93573"/>
                </a:lnTo>
                <a:lnTo>
                  <a:pt x="197599" y="4025"/>
                </a:lnTo>
                <a:lnTo>
                  <a:pt x="193560" y="0"/>
                </a:lnTo>
                <a:close/>
              </a:path>
            </a:pathLst>
          </a:custGeom>
          <a:solidFill>
            <a:srgbClr val="F294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11"/>
          <p:cNvSpPr/>
          <p:nvPr/>
        </p:nvSpPr>
        <p:spPr>
          <a:xfrm>
            <a:off x="5178272" y="5095743"/>
            <a:ext cx="198120" cy="73471"/>
          </a:xfrm>
          <a:custGeom>
            <a:avLst/>
            <a:gdLst/>
            <a:ahLst/>
            <a:cxnLst/>
            <a:rect l="l" t="t" r="r" b="b"/>
            <a:pathLst>
              <a:path w="198120" h="97789">
                <a:moveTo>
                  <a:pt x="193560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93573"/>
                </a:lnTo>
                <a:lnTo>
                  <a:pt x="4038" y="97612"/>
                </a:lnTo>
                <a:lnTo>
                  <a:pt x="193560" y="97612"/>
                </a:lnTo>
                <a:lnTo>
                  <a:pt x="197599" y="93573"/>
                </a:lnTo>
                <a:lnTo>
                  <a:pt x="197599" y="4025"/>
                </a:lnTo>
                <a:lnTo>
                  <a:pt x="193560" y="0"/>
                </a:lnTo>
                <a:close/>
              </a:path>
            </a:pathLst>
          </a:custGeom>
          <a:solidFill>
            <a:srgbClr val="F294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2"/>
          <p:cNvSpPr/>
          <p:nvPr/>
        </p:nvSpPr>
        <p:spPr>
          <a:xfrm>
            <a:off x="5178272" y="5386624"/>
            <a:ext cx="198120" cy="73471"/>
          </a:xfrm>
          <a:custGeom>
            <a:avLst/>
            <a:gdLst/>
            <a:ahLst/>
            <a:cxnLst/>
            <a:rect l="l" t="t" r="r" b="b"/>
            <a:pathLst>
              <a:path w="198120" h="97789">
                <a:moveTo>
                  <a:pt x="193560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93573"/>
                </a:lnTo>
                <a:lnTo>
                  <a:pt x="4038" y="97612"/>
                </a:lnTo>
                <a:lnTo>
                  <a:pt x="193560" y="97612"/>
                </a:lnTo>
                <a:lnTo>
                  <a:pt x="197599" y="93573"/>
                </a:lnTo>
                <a:lnTo>
                  <a:pt x="197599" y="4025"/>
                </a:lnTo>
                <a:lnTo>
                  <a:pt x="193560" y="0"/>
                </a:lnTo>
                <a:close/>
              </a:path>
            </a:pathLst>
          </a:custGeom>
          <a:solidFill>
            <a:srgbClr val="F294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6"/>
          <p:cNvSpPr/>
          <p:nvPr/>
        </p:nvSpPr>
        <p:spPr>
          <a:xfrm>
            <a:off x="4877678" y="2719597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re 5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345362" cy="1125537"/>
          </a:xfrm>
        </p:spPr>
        <p:txBody>
          <a:bodyPr/>
          <a:lstStyle/>
          <a:p>
            <a:r>
              <a:rPr lang="fr-FR" sz="2800" dirty="0" smtClean="0"/>
              <a:t>Aide au paiement d’une Complémentaire Santé 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(ACS) </a:t>
            </a:r>
            <a:r>
              <a:rPr lang="fr-FR" sz="1800" b="0" i="1" dirty="0" smtClean="0">
                <a:solidFill>
                  <a:schemeClr val="bg1">
                    <a:lumMod val="50000"/>
                  </a:schemeClr>
                </a:solidFill>
              </a:rPr>
              <a:t>suite</a:t>
            </a:r>
            <a:br>
              <a:rPr lang="fr-FR" sz="1800" b="0" i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fr-FR" sz="1800" b="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EE7B7-7E08-4255-971E-D6B62F95D9FC}" type="slidenum">
              <a:rPr lang="fr-FR"/>
              <a:pPr>
                <a:defRPr/>
              </a:pPr>
              <a:t>20</a:t>
            </a:fld>
            <a:endParaRPr lang="fr-FR" dirty="0"/>
          </a:p>
        </p:txBody>
      </p:sp>
      <p:sp>
        <p:nvSpPr>
          <p:cNvPr id="6" name="Espace réservé du contenu 6"/>
          <p:cNvSpPr>
            <a:spLocks noGrp="1"/>
          </p:cNvSpPr>
          <p:nvPr>
            <p:ph idx="1"/>
          </p:nvPr>
        </p:nvSpPr>
        <p:spPr>
          <a:xfrm>
            <a:off x="1473374" y="2008272"/>
            <a:ext cx="7416824" cy="3889375"/>
          </a:xfrm>
        </p:spPr>
        <p:txBody>
          <a:bodyPr/>
          <a:lstStyle/>
          <a:p>
            <a:pPr>
              <a:defRPr/>
            </a:pPr>
            <a:endParaRPr lang="fr-FR" sz="1800" dirty="0" smtClean="0"/>
          </a:p>
          <a:p>
            <a:pPr>
              <a:defRPr/>
            </a:pPr>
            <a:endParaRPr lang="fr-FR" sz="1400" dirty="0"/>
          </a:p>
          <a:p>
            <a:pPr indent="0">
              <a:spcBef>
                <a:spcPts val="0"/>
              </a:spcBef>
              <a:buClr>
                <a:srgbClr val="DD4215"/>
              </a:buClr>
              <a:defRPr/>
            </a:pPr>
            <a:endParaRPr lang="fr-FR" sz="2000" dirty="0" smtClean="0"/>
          </a:p>
          <a:p>
            <a:pPr>
              <a:spcBef>
                <a:spcPts val="0"/>
              </a:spcBef>
              <a:defRPr/>
            </a:pPr>
            <a:endParaRPr lang="fr-FR" sz="1800" b="0" dirty="0" smtClean="0"/>
          </a:p>
          <a:p>
            <a:pPr>
              <a:spcBef>
                <a:spcPts val="0"/>
              </a:spcBef>
              <a:buClr>
                <a:srgbClr val="DD4215"/>
              </a:buClr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La demande doit être adressée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à la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caisse d’assurance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aladie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>
              <a:spcBef>
                <a:spcPts val="0"/>
              </a:spcBef>
              <a:buClr>
                <a:srgbClr val="DD4215"/>
              </a:buClr>
              <a:defRPr/>
            </a:pP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895350" indent="-285750">
              <a:spcBef>
                <a:spcPts val="1080"/>
              </a:spcBef>
              <a:buClr>
                <a:srgbClr val="DD4215"/>
              </a:buClr>
              <a:buFont typeface="Wingdings" panose="05000000000000000000" pitchFamily="2" charset="2"/>
              <a:buChar char="§"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Si les conditions d’accès à l’ACS sont remplies, la caisse d’assurance maladie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(CPAM, MSA, RSI,…) adresse une attestation-chèque dans un délai de deux mois au bénéficiaire.</a:t>
            </a:r>
          </a:p>
          <a:p>
            <a:pPr marL="895350" indent="-285750">
              <a:spcBef>
                <a:spcPts val="1080"/>
              </a:spcBef>
              <a:buClr>
                <a:srgbClr val="DD4215"/>
              </a:buClr>
              <a:buFont typeface="Wingdings" panose="05000000000000000000" pitchFamily="2" charset="2"/>
              <a:buChar char="§"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Celui-ci a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six mois pour adresser l’ attestation-chèque à  la mutuelle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895350" indent="-285750">
              <a:spcBef>
                <a:spcPts val="1080"/>
              </a:spcBef>
              <a:buClr>
                <a:srgbClr val="DD4215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Vous devez obligatoirement opter pour une garantie sélectionnée par le Ministère de la santé comme notre garantie Accès santé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895350" indent="-285750">
              <a:spcBef>
                <a:spcPts val="1080"/>
              </a:spcBef>
              <a:buClr>
                <a:srgbClr val="DD4215"/>
              </a:buClr>
              <a:buFont typeface="Wingdings" panose="05000000000000000000" pitchFamily="2" charset="2"/>
              <a:buChar char="§"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La mutuelle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déduit le montant de l’aide de la cotisation.</a:t>
            </a:r>
          </a:p>
          <a:p>
            <a:pPr marL="895350" indent="-285750">
              <a:spcBef>
                <a:spcPts val="1080"/>
              </a:spcBef>
              <a:buClr>
                <a:srgbClr val="DD4215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L’ACS est valable 1 an.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Pour la reconduire il faut renouveler la demande avant l’échéance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1080"/>
              </a:spcBef>
              <a:buClr>
                <a:srgbClr val="DD4215"/>
              </a:buClr>
              <a:buFont typeface="Arial" pitchFamily="34" charset="0"/>
              <a:buChar char="•"/>
              <a:defRPr/>
            </a:pPr>
            <a:endParaRPr lang="fr-FR" sz="1800" dirty="0"/>
          </a:p>
          <a:p>
            <a:pPr indent="0">
              <a:spcBef>
                <a:spcPts val="0"/>
              </a:spcBef>
              <a:buClr>
                <a:srgbClr val="DD4215"/>
              </a:buClr>
              <a:defRPr/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     </a:t>
            </a:r>
            <a:endParaRPr lang="fr-FR" sz="2000" dirty="0"/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800" dirty="0" smtClean="0"/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8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314868" y="1412776"/>
            <a:ext cx="4616900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</a:rPr>
              <a:t>Comment obtenir l’ACS ?</a:t>
            </a:r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627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6"/>
          <p:cNvSpPr>
            <a:spLocks noGrp="1"/>
          </p:cNvSpPr>
          <p:nvPr>
            <p:ph idx="1"/>
          </p:nvPr>
        </p:nvSpPr>
        <p:spPr>
          <a:xfrm>
            <a:off x="1547664" y="1517169"/>
            <a:ext cx="7056784" cy="1368152"/>
          </a:xfrm>
        </p:spPr>
        <p:txBody>
          <a:bodyPr anchor="t"/>
          <a:lstStyle/>
          <a:p>
            <a:pPr indent="0">
              <a:spcBef>
                <a:spcPts val="0"/>
              </a:spcBef>
              <a:buClr>
                <a:srgbClr val="DD4215"/>
              </a:buClr>
              <a:defRPr/>
            </a:pPr>
            <a:r>
              <a:rPr lang="fr-FR" sz="1400" b="0" dirty="0" smtClean="0"/>
              <a:t>Attribuée par les Caisses d’Assurance Maladie, l‘Aide au paiement d'une Complémentaire Santé </a:t>
            </a:r>
            <a:r>
              <a:rPr lang="fr-FR" sz="1400" b="0" dirty="0"/>
              <a:t>(ACS) </a:t>
            </a:r>
            <a:r>
              <a:rPr lang="fr-FR" sz="1400" b="0" dirty="0" smtClean="0"/>
              <a:t> ouvre droit à :</a:t>
            </a:r>
          </a:p>
          <a:p>
            <a:pPr indent="0">
              <a:spcBef>
                <a:spcPts val="0"/>
              </a:spcBef>
              <a:buClr>
                <a:srgbClr val="DD4215"/>
              </a:buClr>
              <a:defRPr/>
            </a:pPr>
            <a:endParaRPr lang="fr-FR" sz="1400" b="0" dirty="0" smtClean="0"/>
          </a:p>
          <a:p>
            <a:pPr indent="0">
              <a:spcBef>
                <a:spcPts val="0"/>
              </a:spcBef>
              <a:buClr>
                <a:srgbClr val="DD4215"/>
              </a:buClr>
              <a:defRPr/>
            </a:pPr>
            <a:r>
              <a:rPr lang="fr-FR" sz="1400" b="0" dirty="0"/>
              <a:t> </a:t>
            </a:r>
            <a:r>
              <a:rPr lang="fr-FR" sz="1400" b="0" dirty="0" smtClean="0"/>
              <a:t>          une </a:t>
            </a:r>
            <a:r>
              <a:rPr lang="fr-FR" sz="1400" dirty="0" smtClean="0"/>
              <a:t>participation financière sous forme d’attestation-chèque</a:t>
            </a:r>
            <a:r>
              <a:rPr lang="fr-FR" sz="1400" b="0" dirty="0" smtClean="0"/>
              <a:t> (pour chaque membre du</a:t>
            </a:r>
            <a:br>
              <a:rPr lang="fr-FR" sz="1400" b="0" dirty="0" smtClean="0"/>
            </a:br>
            <a:r>
              <a:rPr lang="fr-FR" sz="1400" b="0" dirty="0" smtClean="0"/>
              <a:t>           foyer), à faire valoir auprès de l'organisme de protection complémentaire,</a:t>
            </a:r>
          </a:p>
          <a:p>
            <a:pPr marL="285750" indent="-285750">
              <a:spcBef>
                <a:spcPts val="0"/>
              </a:spcBef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endParaRPr lang="fr-FR" sz="1400" b="0" dirty="0" smtClean="0"/>
          </a:p>
          <a:p>
            <a:pPr marL="285750" indent="-285750">
              <a:spcBef>
                <a:spcPts val="0"/>
              </a:spcBef>
              <a:buClr>
                <a:srgbClr val="DD4215"/>
              </a:buClr>
              <a:buFont typeface="Arial" pitchFamily="34" charset="0"/>
              <a:buChar char="•"/>
              <a:defRPr/>
            </a:pPr>
            <a:endParaRPr lang="fr-FR" sz="1400" b="0" dirty="0" smtClean="0"/>
          </a:p>
          <a:p>
            <a:pPr marL="285750" indent="-285750">
              <a:spcBef>
                <a:spcPts val="0"/>
              </a:spcBef>
              <a:buClr>
                <a:srgbClr val="DD4215"/>
              </a:buClr>
              <a:buFont typeface="Arial" pitchFamily="34" charset="0"/>
              <a:buChar char="•"/>
              <a:defRPr/>
            </a:pPr>
            <a:endParaRPr lang="fr-FR" sz="1400" b="0" dirty="0"/>
          </a:p>
          <a:p>
            <a:pPr marL="285750" indent="-285750">
              <a:spcBef>
                <a:spcPts val="0"/>
              </a:spcBef>
              <a:buClr>
                <a:srgbClr val="DD4215"/>
              </a:buClr>
              <a:buFont typeface="Arial" pitchFamily="34" charset="0"/>
              <a:buChar char="•"/>
              <a:defRPr/>
            </a:pPr>
            <a:endParaRPr lang="fr-FR" sz="1400" b="0" dirty="0" smtClean="0"/>
          </a:p>
          <a:p>
            <a:pPr marL="285750" indent="-285750">
              <a:spcBef>
                <a:spcPts val="0"/>
              </a:spcBef>
              <a:buClr>
                <a:srgbClr val="DD4215"/>
              </a:buClr>
              <a:buFont typeface="Arial" pitchFamily="34" charset="0"/>
              <a:buChar char="•"/>
              <a:defRPr/>
            </a:pPr>
            <a:endParaRPr lang="fr-FR" sz="1400" b="0" dirty="0"/>
          </a:p>
          <a:p>
            <a:pPr marL="285750" indent="-285750">
              <a:spcBef>
                <a:spcPts val="0"/>
              </a:spcBef>
              <a:buClr>
                <a:srgbClr val="DD4215"/>
              </a:buClr>
              <a:buFont typeface="Arial" pitchFamily="34" charset="0"/>
              <a:buChar char="•"/>
              <a:defRPr/>
            </a:pPr>
            <a:endParaRPr lang="fr-FR" sz="1400" b="0" dirty="0" smtClean="0"/>
          </a:p>
          <a:p>
            <a:pPr marL="285750" indent="-285750">
              <a:spcBef>
                <a:spcPts val="0"/>
              </a:spcBef>
              <a:buClr>
                <a:srgbClr val="DD4215"/>
              </a:buClr>
              <a:buFont typeface="Arial" pitchFamily="34" charset="0"/>
              <a:buChar char="•"/>
              <a:defRPr/>
            </a:pPr>
            <a:endParaRPr lang="fr-FR" sz="1400" b="0" dirty="0"/>
          </a:p>
          <a:p>
            <a:pPr marL="285750" indent="-285750">
              <a:spcBef>
                <a:spcPts val="0"/>
              </a:spcBef>
              <a:buClr>
                <a:srgbClr val="DD4215"/>
              </a:buClr>
              <a:buFont typeface="Arial" pitchFamily="34" charset="0"/>
              <a:buChar char="•"/>
              <a:defRPr/>
            </a:pPr>
            <a:endParaRPr lang="fr-FR" sz="1400" b="0" dirty="0" smtClean="0"/>
          </a:p>
          <a:p>
            <a:pPr marL="285750" indent="-285750">
              <a:spcBef>
                <a:spcPts val="0"/>
              </a:spcBef>
              <a:buClr>
                <a:srgbClr val="DD4215"/>
              </a:buClr>
              <a:buFont typeface="Arial" pitchFamily="34" charset="0"/>
              <a:buChar char="•"/>
              <a:defRPr/>
            </a:pPr>
            <a:endParaRPr lang="fr-FR" sz="1400" b="0" dirty="0"/>
          </a:p>
          <a:p>
            <a:pPr marL="285750" indent="-285750">
              <a:spcBef>
                <a:spcPts val="0"/>
              </a:spcBef>
              <a:buClr>
                <a:srgbClr val="DD4215"/>
              </a:buClr>
              <a:buFont typeface="Arial" pitchFamily="34" charset="0"/>
              <a:buChar char="•"/>
              <a:defRPr/>
            </a:pPr>
            <a:endParaRPr lang="fr-FR" sz="1400" b="0" dirty="0" smtClean="0"/>
          </a:p>
          <a:p>
            <a:pPr indent="0">
              <a:spcBef>
                <a:spcPts val="0"/>
              </a:spcBef>
              <a:buClr>
                <a:srgbClr val="DD4215"/>
              </a:buClr>
              <a:defRPr/>
            </a:pPr>
            <a:endParaRPr lang="fr-FR" sz="1100" b="0" dirty="0" smtClean="0"/>
          </a:p>
          <a:p>
            <a:pPr indent="0">
              <a:buClr>
                <a:srgbClr val="DD4215"/>
              </a:buClr>
            </a:pPr>
            <a:r>
              <a:rPr lang="fr-FR" sz="1600" b="0" dirty="0" smtClean="0"/>
              <a:t>         </a:t>
            </a:r>
            <a:r>
              <a:rPr lang="fr-FR" sz="1400" b="0" dirty="0" smtClean="0"/>
              <a:t>au </a:t>
            </a:r>
            <a:r>
              <a:rPr lang="fr-FR" sz="1400" dirty="0"/>
              <a:t>bénéfice des tarifs médicaux sans </a:t>
            </a:r>
            <a:r>
              <a:rPr lang="fr-FR" sz="1400" dirty="0" smtClean="0"/>
              <a:t>dépassements </a:t>
            </a:r>
            <a:r>
              <a:rPr lang="fr-FR" sz="1400" dirty="0"/>
              <a:t>d’honoraires </a:t>
            </a:r>
            <a:r>
              <a:rPr lang="fr-FR" sz="1400" b="0" dirty="0"/>
              <a:t>dans </a:t>
            </a:r>
            <a:r>
              <a:rPr lang="fr-FR" sz="1400" b="0" dirty="0" smtClean="0"/>
              <a:t> le cadre</a:t>
            </a:r>
            <a:r>
              <a:rPr lang="fr-FR" sz="1400" b="0" dirty="0"/>
              <a:t> </a:t>
            </a:r>
            <a:r>
              <a:rPr lang="fr-FR" sz="1400" b="0" dirty="0" smtClean="0"/>
              <a:t>du </a:t>
            </a:r>
            <a:br>
              <a:rPr lang="fr-FR" sz="1400" b="0" dirty="0" smtClean="0"/>
            </a:br>
            <a:r>
              <a:rPr lang="fr-FR" sz="1400" b="0" dirty="0" smtClean="0"/>
              <a:t>          parcours </a:t>
            </a:r>
            <a:r>
              <a:rPr lang="fr-FR" sz="1400" b="0" dirty="0"/>
              <a:t>de soins coordonnés, quel que soit le médecin, </a:t>
            </a:r>
            <a:r>
              <a:rPr lang="fr-FR" sz="1400" b="0" dirty="0" smtClean="0"/>
              <a:t>même </a:t>
            </a:r>
            <a:r>
              <a:rPr lang="fr-FR" sz="1400" b="0" dirty="0"/>
              <a:t>s’il </a:t>
            </a:r>
            <a:r>
              <a:rPr lang="fr-FR" sz="1400" b="0" dirty="0" smtClean="0"/>
              <a:t>pratique des honoraires</a:t>
            </a:r>
            <a:br>
              <a:rPr lang="fr-FR" sz="1400" b="0" dirty="0" smtClean="0"/>
            </a:br>
            <a:r>
              <a:rPr lang="fr-FR" sz="1400" b="0" dirty="0" smtClean="0"/>
              <a:t>           </a:t>
            </a:r>
            <a:r>
              <a:rPr lang="fr-FR" sz="1400" b="0" dirty="0"/>
              <a:t>libres </a:t>
            </a:r>
            <a:r>
              <a:rPr lang="fr-FR" sz="1400" b="0" dirty="0" smtClean="0"/>
              <a:t>"</a:t>
            </a:r>
            <a:r>
              <a:rPr lang="fr-FR" sz="1400" b="0" dirty="0"/>
              <a:t>secteur 2</a:t>
            </a:r>
            <a:r>
              <a:rPr lang="fr-FR" sz="1400" b="0" dirty="0" smtClean="0"/>
              <a:t>", </a:t>
            </a:r>
          </a:p>
          <a:p>
            <a:pPr>
              <a:buClr>
                <a:srgbClr val="DD4215"/>
              </a:buClr>
              <a:buFont typeface="Arial" pitchFamily="34" charset="0"/>
              <a:buChar char="•"/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pPr>
              <a:defRPr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pPr marL="23813" indent="0">
              <a:defRPr/>
            </a:pPr>
            <a:endParaRPr lang="fr-FR" sz="2000" dirty="0" smtClean="0"/>
          </a:p>
          <a:p>
            <a:pPr marL="366713">
              <a:buFont typeface="Arial" pitchFamily="34" charset="0"/>
              <a:buChar char="•"/>
              <a:defRPr/>
            </a:pPr>
            <a:endParaRPr lang="fr-FR" sz="2000" dirty="0" smtClean="0"/>
          </a:p>
        </p:txBody>
      </p:sp>
      <p:sp>
        <p:nvSpPr>
          <p:cNvPr id="16387" name="Titre 5"/>
          <p:cNvSpPr>
            <a:spLocks noGrp="1"/>
          </p:cNvSpPr>
          <p:nvPr>
            <p:ph type="title"/>
          </p:nvPr>
        </p:nvSpPr>
        <p:spPr>
          <a:xfrm>
            <a:off x="1547813" y="431255"/>
            <a:ext cx="7345362" cy="1125537"/>
          </a:xfrm>
        </p:spPr>
        <p:txBody>
          <a:bodyPr/>
          <a:lstStyle/>
          <a:p>
            <a:r>
              <a:rPr lang="fr-FR" sz="2800" dirty="0" smtClean="0"/>
              <a:t>Aide au paiement d’une Complémentaire </a:t>
            </a:r>
            <a:r>
              <a:rPr lang="fr-FR" sz="2800" dirty="0"/>
              <a:t>Santé 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(ACS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fr-FR" sz="1800" b="0" i="1" dirty="0" smtClean="0">
                <a:solidFill>
                  <a:schemeClr val="bg1">
                    <a:lumMod val="50000"/>
                  </a:schemeClr>
                </a:solidFill>
              </a:rPr>
              <a:t> suite 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EE7B7-7E08-4255-971E-D6B62F95D9FC}" type="slidenum">
              <a:rPr lang="fr-FR"/>
              <a:pPr>
                <a:defRPr/>
              </a:pPr>
              <a:t>21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2652025" y="2924944"/>
            <a:ext cx="4542702" cy="1748775"/>
            <a:chOff x="2576344" y="4799975"/>
            <a:chExt cx="4542702" cy="1748775"/>
          </a:xfrm>
        </p:grpSpPr>
        <p:pic>
          <p:nvPicPr>
            <p:cNvPr id="7" name="Image 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25244">
              <a:off x="2576344" y="4799975"/>
              <a:ext cx="4542702" cy="1748775"/>
            </a:xfrm>
            <a:prstGeom prst="rect">
              <a:avLst/>
            </a:prstGeom>
            <a:noFill/>
            <a:ln w="9525">
              <a:solidFill>
                <a:srgbClr val="DD4215"/>
              </a:solidFill>
              <a:miter lim="800000"/>
              <a:headEnd/>
              <a:tailEnd/>
            </a:ln>
          </p:spPr>
        </p:pic>
        <p:sp>
          <p:nvSpPr>
            <p:cNvPr id="2" name="ZoneTexte 1"/>
            <p:cNvSpPr txBox="1"/>
            <p:nvPr/>
          </p:nvSpPr>
          <p:spPr>
            <a:xfrm rot="252882">
              <a:off x="6112492" y="5462230"/>
              <a:ext cx="895400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latin typeface="+mn-lt"/>
                </a:rPr>
                <a:t>550 €</a:t>
              </a:r>
              <a:endParaRPr lang="fr-FR" sz="1100" dirty="0">
                <a:latin typeface="+mn-lt"/>
              </a:endParaRPr>
            </a:p>
          </p:txBody>
        </p:sp>
      </p:grpSp>
      <p:sp>
        <p:nvSpPr>
          <p:cNvPr id="9" name="object 3"/>
          <p:cNvSpPr/>
          <p:nvPr/>
        </p:nvSpPr>
        <p:spPr>
          <a:xfrm>
            <a:off x="1567486" y="2235349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3"/>
          <p:cNvSpPr/>
          <p:nvPr/>
        </p:nvSpPr>
        <p:spPr>
          <a:xfrm>
            <a:off x="1561453" y="5077070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6"/>
          <p:cNvSpPr>
            <a:spLocks noGrp="1"/>
          </p:cNvSpPr>
          <p:nvPr>
            <p:ph idx="1"/>
          </p:nvPr>
        </p:nvSpPr>
        <p:spPr>
          <a:xfrm>
            <a:off x="1169348" y="3068960"/>
            <a:ext cx="7737732" cy="3024336"/>
          </a:xfrm>
        </p:spPr>
        <p:txBody>
          <a:bodyPr anchor="t"/>
          <a:lstStyle/>
          <a:p>
            <a:pPr>
              <a:spcBef>
                <a:spcPts val="0"/>
              </a:spcBef>
              <a:buClr>
                <a:srgbClr val="DD4215"/>
              </a:buClr>
              <a:buFont typeface="Arial" panose="020B0604020202020204" pitchFamily="34" charset="0"/>
              <a:buChar char="•"/>
            </a:pPr>
            <a:endParaRPr lang="fr-FR" sz="1200" b="0" dirty="0" smtClean="0"/>
          </a:p>
          <a:p>
            <a:pPr indent="0">
              <a:spcBef>
                <a:spcPts val="0"/>
              </a:spcBef>
              <a:buClr>
                <a:srgbClr val="DD4215"/>
              </a:buClr>
            </a:pP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           au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bénéfice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de la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tarification spéciale de l’électricité (TPN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Tarif de première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nécessité), et du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gaz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          naturel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(TSS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– Tarif spécial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solidarité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pPr indent="0">
              <a:spcBef>
                <a:spcPts val="0"/>
              </a:spcBef>
              <a:buClr>
                <a:srgbClr val="DD4215"/>
              </a:buClr>
            </a:pPr>
            <a:endParaRPr lang="fr-FR" sz="1400" b="0" dirty="0" smtClean="0"/>
          </a:p>
          <a:p>
            <a:pPr indent="0">
              <a:spcBef>
                <a:spcPts val="0"/>
              </a:spcBef>
              <a:buClr>
                <a:srgbClr val="DD4215"/>
              </a:buClr>
            </a:pPr>
            <a:endParaRPr lang="fr-FR" sz="1400" b="0" dirty="0"/>
          </a:p>
          <a:p>
            <a:pPr indent="0">
              <a:spcBef>
                <a:spcPts val="0"/>
              </a:spcBef>
              <a:buClr>
                <a:srgbClr val="DD4215"/>
              </a:buClr>
            </a:pPr>
            <a:r>
              <a:rPr lang="fr-FR" sz="1800" dirty="0" smtClean="0">
                <a:solidFill>
                  <a:srgbClr val="DD4215"/>
                </a:solidFill>
              </a:rPr>
              <a:t>Montant de l’aide </a:t>
            </a:r>
          </a:p>
          <a:p>
            <a:pPr indent="0">
              <a:spcBef>
                <a:spcPts val="0"/>
              </a:spcBef>
              <a:buClr>
                <a:srgbClr val="DD4215"/>
              </a:buClr>
            </a:pPr>
            <a:endParaRPr lang="fr-FR" sz="900" b="0" dirty="0"/>
          </a:p>
          <a:p>
            <a:pPr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400" b="0" dirty="0"/>
              <a:t>Il varie en fonction </a:t>
            </a:r>
            <a:r>
              <a:rPr lang="fr-FR" sz="1400" b="0" dirty="0" smtClean="0"/>
              <a:t>de l'âge </a:t>
            </a:r>
            <a:r>
              <a:rPr lang="fr-FR" sz="1400" b="0" dirty="0"/>
              <a:t>des bénéficiaires composant le foyer : </a:t>
            </a:r>
          </a:p>
          <a:p>
            <a:pPr indent="0"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400" dirty="0" smtClean="0"/>
              <a:t>      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100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€ pour les moins de 16 ans,</a:t>
            </a:r>
          </a:p>
          <a:p>
            <a:pPr indent="0"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      200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€ de 16 à 49 ans,</a:t>
            </a:r>
          </a:p>
          <a:p>
            <a:pPr indent="0"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      350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€ de 50 à 59 ans,</a:t>
            </a:r>
          </a:p>
          <a:p>
            <a:pPr indent="0"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      550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€ pour les 60 ans et plus.</a:t>
            </a:r>
          </a:p>
          <a:p>
            <a:pPr indent="0">
              <a:spcBef>
                <a:spcPts val="0"/>
              </a:spcBef>
              <a:buClr>
                <a:srgbClr val="DD4215"/>
              </a:buClr>
            </a:pPr>
            <a:endParaRPr lang="fr-FR" sz="1400" b="0" dirty="0"/>
          </a:p>
          <a:p>
            <a:pPr>
              <a:buClr>
                <a:srgbClr val="DD4215"/>
              </a:buClr>
              <a:buFont typeface="Arial" pitchFamily="34" charset="0"/>
              <a:buChar char="•"/>
              <a:defRPr/>
            </a:pPr>
            <a:endParaRPr lang="fr-FR" sz="2000" dirty="0"/>
          </a:p>
          <a:p>
            <a:pPr>
              <a:defRPr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pPr>
              <a:defRPr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pPr marL="23813" indent="0">
              <a:defRPr/>
            </a:pPr>
            <a:endParaRPr lang="fr-FR" sz="2000" dirty="0" smtClean="0"/>
          </a:p>
          <a:p>
            <a:pPr marL="366713">
              <a:buFont typeface="Arial" pitchFamily="34" charset="0"/>
              <a:buChar char="•"/>
              <a:defRPr/>
            </a:pPr>
            <a:endParaRPr lang="fr-FR" sz="2000" dirty="0" smtClean="0"/>
          </a:p>
        </p:txBody>
      </p:sp>
      <p:sp>
        <p:nvSpPr>
          <p:cNvPr id="16387" name="Titre 5"/>
          <p:cNvSpPr>
            <a:spLocks noGrp="1"/>
          </p:cNvSpPr>
          <p:nvPr>
            <p:ph type="title"/>
          </p:nvPr>
        </p:nvSpPr>
        <p:spPr>
          <a:xfrm>
            <a:off x="1547813" y="431255"/>
            <a:ext cx="7345362" cy="1125537"/>
          </a:xfrm>
        </p:spPr>
        <p:txBody>
          <a:bodyPr/>
          <a:lstStyle/>
          <a:p>
            <a:r>
              <a:rPr lang="fr-FR" sz="2800" dirty="0" smtClean="0"/>
              <a:t>Aide au paiement d’une Complémentaire Santé 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(ACS) </a:t>
            </a:r>
            <a:r>
              <a:rPr lang="fr-FR" sz="1800" b="0" i="1" dirty="0" smtClean="0">
                <a:solidFill>
                  <a:schemeClr val="bg1">
                    <a:lumMod val="50000"/>
                  </a:schemeClr>
                </a:solidFill>
              </a:rPr>
              <a:t>suite </a:t>
            </a: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18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fr-F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EE7B7-7E08-4255-971E-D6B62F95D9FC}" type="slidenum">
              <a:rPr lang="fr-FR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6" name="object 3"/>
          <p:cNvSpPr/>
          <p:nvPr/>
        </p:nvSpPr>
        <p:spPr>
          <a:xfrm>
            <a:off x="1123627" y="3340611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4"/>
          <p:cNvSpPr/>
          <p:nvPr/>
        </p:nvSpPr>
        <p:spPr>
          <a:xfrm>
            <a:off x="1176575" y="5022319"/>
            <a:ext cx="198120" cy="73471"/>
          </a:xfrm>
          <a:custGeom>
            <a:avLst/>
            <a:gdLst/>
            <a:ahLst/>
            <a:cxnLst/>
            <a:rect l="l" t="t" r="r" b="b"/>
            <a:pathLst>
              <a:path w="198120" h="97790">
                <a:moveTo>
                  <a:pt x="193560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93573"/>
                </a:lnTo>
                <a:lnTo>
                  <a:pt x="4038" y="97612"/>
                </a:lnTo>
                <a:lnTo>
                  <a:pt x="193560" y="97612"/>
                </a:lnTo>
                <a:lnTo>
                  <a:pt x="197599" y="93573"/>
                </a:lnTo>
                <a:lnTo>
                  <a:pt x="197599" y="4025"/>
                </a:lnTo>
                <a:lnTo>
                  <a:pt x="193560" y="0"/>
                </a:lnTo>
                <a:close/>
              </a:path>
            </a:pathLst>
          </a:custGeom>
          <a:solidFill>
            <a:srgbClr val="F294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58595B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1185385" y="5325209"/>
            <a:ext cx="198120" cy="73471"/>
          </a:xfrm>
          <a:custGeom>
            <a:avLst/>
            <a:gdLst/>
            <a:ahLst/>
            <a:cxnLst/>
            <a:rect l="l" t="t" r="r" b="b"/>
            <a:pathLst>
              <a:path w="198120" h="97790">
                <a:moveTo>
                  <a:pt x="193560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93573"/>
                </a:lnTo>
                <a:lnTo>
                  <a:pt x="4038" y="97612"/>
                </a:lnTo>
                <a:lnTo>
                  <a:pt x="193560" y="97612"/>
                </a:lnTo>
                <a:lnTo>
                  <a:pt x="197599" y="93573"/>
                </a:lnTo>
                <a:lnTo>
                  <a:pt x="197599" y="4025"/>
                </a:lnTo>
                <a:lnTo>
                  <a:pt x="193560" y="0"/>
                </a:lnTo>
                <a:close/>
              </a:path>
            </a:pathLst>
          </a:custGeom>
          <a:solidFill>
            <a:srgbClr val="F294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58595B"/>
              </a:solidFill>
            </a:endParaRPr>
          </a:p>
        </p:txBody>
      </p:sp>
      <p:sp>
        <p:nvSpPr>
          <p:cNvPr id="9" name="object 4"/>
          <p:cNvSpPr/>
          <p:nvPr/>
        </p:nvSpPr>
        <p:spPr>
          <a:xfrm>
            <a:off x="1185385" y="5948898"/>
            <a:ext cx="198120" cy="73471"/>
          </a:xfrm>
          <a:custGeom>
            <a:avLst/>
            <a:gdLst/>
            <a:ahLst/>
            <a:cxnLst/>
            <a:rect l="l" t="t" r="r" b="b"/>
            <a:pathLst>
              <a:path w="198120" h="97790">
                <a:moveTo>
                  <a:pt x="193560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93573"/>
                </a:lnTo>
                <a:lnTo>
                  <a:pt x="4038" y="97612"/>
                </a:lnTo>
                <a:lnTo>
                  <a:pt x="193560" y="97612"/>
                </a:lnTo>
                <a:lnTo>
                  <a:pt x="197599" y="93573"/>
                </a:lnTo>
                <a:lnTo>
                  <a:pt x="197599" y="4025"/>
                </a:lnTo>
                <a:lnTo>
                  <a:pt x="193560" y="0"/>
                </a:lnTo>
                <a:close/>
              </a:path>
            </a:pathLst>
          </a:custGeom>
          <a:solidFill>
            <a:srgbClr val="F294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58595B"/>
              </a:solidFill>
            </a:endParaRPr>
          </a:p>
        </p:txBody>
      </p:sp>
      <p:sp>
        <p:nvSpPr>
          <p:cNvPr id="10" name="object 4"/>
          <p:cNvSpPr/>
          <p:nvPr/>
        </p:nvSpPr>
        <p:spPr>
          <a:xfrm>
            <a:off x="1184670" y="5636483"/>
            <a:ext cx="198120" cy="73471"/>
          </a:xfrm>
          <a:custGeom>
            <a:avLst/>
            <a:gdLst/>
            <a:ahLst/>
            <a:cxnLst/>
            <a:rect l="l" t="t" r="r" b="b"/>
            <a:pathLst>
              <a:path w="198120" h="97790">
                <a:moveTo>
                  <a:pt x="193560" y="0"/>
                </a:moveTo>
                <a:lnTo>
                  <a:pt x="4038" y="0"/>
                </a:lnTo>
                <a:lnTo>
                  <a:pt x="0" y="4025"/>
                </a:lnTo>
                <a:lnTo>
                  <a:pt x="0" y="93573"/>
                </a:lnTo>
                <a:lnTo>
                  <a:pt x="4038" y="97612"/>
                </a:lnTo>
                <a:lnTo>
                  <a:pt x="193560" y="97612"/>
                </a:lnTo>
                <a:lnTo>
                  <a:pt x="197599" y="93573"/>
                </a:lnTo>
                <a:lnTo>
                  <a:pt x="197599" y="4025"/>
                </a:lnTo>
                <a:lnTo>
                  <a:pt x="193560" y="0"/>
                </a:lnTo>
                <a:close/>
              </a:path>
            </a:pathLst>
          </a:custGeom>
          <a:solidFill>
            <a:srgbClr val="F29400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58595B"/>
              </a:solidFill>
            </a:endParaRPr>
          </a:p>
        </p:txBody>
      </p:sp>
      <p:sp>
        <p:nvSpPr>
          <p:cNvPr id="12" name="object 13"/>
          <p:cNvSpPr txBox="1"/>
          <p:nvPr/>
        </p:nvSpPr>
        <p:spPr>
          <a:xfrm>
            <a:off x="1590144" y="1866017"/>
            <a:ext cx="75903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0"/>
              </a:spcBef>
              <a:buClr>
                <a:srgbClr val="DD4215"/>
              </a:buClr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une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dispense des franchises et des participations forfaitaires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applicables dans le cadre des soins et médicaments. 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1580244" y="2439992"/>
            <a:ext cx="759036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0"/>
              </a:spcBef>
              <a:buClr>
                <a:srgbClr val="DD4215"/>
              </a:buClr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u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ne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dispense d’avance des frais (Tiers payant intégral)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sur les garanties labellisées, pour les soins réalisés dans le cadre du parcours de soins coordonnés. 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1083594" y="1937961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3"/>
          <p:cNvSpPr/>
          <p:nvPr/>
        </p:nvSpPr>
        <p:spPr>
          <a:xfrm>
            <a:off x="1103152" y="2505773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580681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5"/>
          <p:cNvSpPr>
            <a:spLocks noGrp="1"/>
          </p:cNvSpPr>
          <p:nvPr>
            <p:ph type="title"/>
          </p:nvPr>
        </p:nvSpPr>
        <p:spPr>
          <a:xfrm>
            <a:off x="4572000" y="862558"/>
            <a:ext cx="4124325" cy="4438650"/>
          </a:xfrm>
        </p:spPr>
        <p:txBody>
          <a:bodyPr/>
          <a:lstStyle/>
          <a:p>
            <a:pPr algn="l"/>
            <a:r>
              <a:rPr lang="fr-FR" dirty="0" smtClean="0"/>
              <a:t>Offre</a:t>
            </a:r>
            <a:br>
              <a:rPr lang="fr-FR" dirty="0" smtClean="0"/>
            </a:br>
            <a:r>
              <a:rPr lang="fr-FR" dirty="0" smtClean="0"/>
              <a:t>Accès Santé </a:t>
            </a:r>
            <a:br>
              <a:rPr lang="fr-FR" dirty="0" smtClean="0"/>
            </a:br>
            <a:endParaRPr lang="fr-FR" sz="4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AC961E-AB55-4CDB-ACD7-9E2473DE0E0A}" type="slidenum">
              <a:rPr lang="fr-FR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11" name="Espace réservé du contenu 6"/>
          <p:cNvSpPr txBox="1">
            <a:spLocks/>
          </p:cNvSpPr>
          <p:nvPr/>
        </p:nvSpPr>
        <p:spPr bwMode="gray">
          <a:xfrm>
            <a:off x="1377682" y="1517442"/>
            <a:ext cx="18722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defRPr sz="11500">
                <a:solidFill>
                  <a:srgbClr val="F7A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sz="10500" kern="0" dirty="0" smtClean="0">
              <a:solidFill>
                <a:srgbClr val="DD4215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75656" y="1627857"/>
            <a:ext cx="7127875" cy="3889375"/>
          </a:xfrm>
        </p:spPr>
        <p:txBody>
          <a:bodyPr/>
          <a:lstStyle/>
          <a:p>
            <a:endParaRPr lang="fr-FR" sz="1400" b="0" dirty="0" smtClean="0"/>
          </a:p>
          <a:p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fr-FR" sz="1400" b="0" dirty="0" smtClean="0"/>
              <a:t>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l’issue de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l’appel d’offres national 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lancé par le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ministère des Affaires sociales et de la Santé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garantie mutualiste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Accès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Santé a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été sélectionnée par les Pouvoirs Publics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et fait partie des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onze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offres les meilleures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en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termes de prix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et de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qualité de services.</a:t>
            </a:r>
          </a:p>
          <a:p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Le Gouvernement a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réformé le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dispositif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de l’ACS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,  en sélectionnant les contrats éligibles à l’ACS à l’issue d’une mise en concurrence 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              </a:t>
            </a:r>
            <a:r>
              <a:rPr lang="fr-FR" sz="1400" dirty="0" smtClean="0">
                <a:solidFill>
                  <a:srgbClr val="DD4215"/>
                </a:solidFill>
                <a:sym typeface="Wingdings"/>
              </a:rPr>
              <a:t>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afin de simplifier le choix des bénéficiaires,</a:t>
            </a:r>
          </a:p>
          <a:p>
            <a:pPr>
              <a:spcBef>
                <a:spcPts val="0"/>
              </a:spcBef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            </a:t>
            </a:r>
            <a:r>
              <a:rPr lang="fr-FR" sz="1400" dirty="0" smtClean="0">
                <a:solidFill>
                  <a:srgbClr val="DD4215"/>
                </a:solidFill>
              </a:rPr>
              <a:t> </a:t>
            </a:r>
            <a:r>
              <a:rPr lang="fr-FR" sz="1400" dirty="0" smtClean="0">
                <a:solidFill>
                  <a:srgbClr val="DD4215"/>
                </a:solidFill>
                <a:sym typeface="Wingdings"/>
              </a:rPr>
              <a:t></a:t>
            </a:r>
            <a:r>
              <a:rPr lang="fr-FR" sz="1400" dirty="0" smtClean="0">
                <a:solidFill>
                  <a:srgbClr val="DD4215"/>
                </a:solidFill>
              </a:rPr>
              <a:t>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de leur permettre de voir baisser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 le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coût de leur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complémentaire santé.</a:t>
            </a:r>
          </a:p>
          <a:p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plus,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de nouveaux  avantages sont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associés à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l’ACS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95350" indent="-285750">
              <a:spcBef>
                <a:spcPts val="0"/>
              </a:spcBef>
              <a:buClr>
                <a:srgbClr val="DD4215"/>
              </a:buClr>
              <a:buFont typeface="Wingdings" panose="05000000000000000000" pitchFamily="2" charset="2"/>
              <a:buChar char="§"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as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de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 dépassements d’honoraires,</a:t>
            </a:r>
          </a:p>
          <a:p>
            <a:pPr marL="895350" indent="-285750">
              <a:spcBef>
                <a:spcPts val="0"/>
              </a:spcBef>
              <a:buClr>
                <a:srgbClr val="DD4215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le tiers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payant intégral et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la dispense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d’avance des frais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auprès de nombreux professionnels de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santé, </a:t>
            </a:r>
          </a:p>
          <a:p>
            <a:pPr marL="895350" indent="-285750">
              <a:spcBef>
                <a:spcPts val="0"/>
              </a:spcBef>
              <a:buClr>
                <a:srgbClr val="DD4215"/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suppression des franchises médicales et de la participation de 1€ par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consultation.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réforme de l’aide au paiement d’une complémentaire santé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(ACS) est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entrée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en vigueur au 1er juillet 2015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. Cette réforme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va simplifier 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la vie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des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1,2 million de personnes bénéficiaires de l’ACS,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et  inciter ceux qui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peuvent y prétendre à la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demander.</a:t>
            </a:r>
          </a:p>
          <a:p>
            <a:endParaRPr lang="fr-FR" sz="1400" b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Accéder aux informations sur l’offre Accès Santé :                                                                     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https://www.harmonie-mutuelle.fr/acs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47664" y="359222"/>
            <a:ext cx="7200800" cy="477490"/>
          </a:xfrm>
        </p:spPr>
        <p:txBody>
          <a:bodyPr/>
          <a:lstStyle/>
          <a:p>
            <a:pPr>
              <a:defRPr/>
            </a:pPr>
            <a:r>
              <a:rPr lang="fr-FR" sz="3200" dirty="0"/>
              <a:t>Offre Accès Santé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Une approche 100 % mutualiste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7FBD-77DA-4939-B393-0C3D4123D765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5277269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5"/>
          <p:cNvSpPr>
            <a:spLocks noGrp="1"/>
          </p:cNvSpPr>
          <p:nvPr>
            <p:ph type="title"/>
          </p:nvPr>
        </p:nvSpPr>
        <p:spPr>
          <a:xfrm>
            <a:off x="4644008" y="1222598"/>
            <a:ext cx="4320480" cy="4438650"/>
          </a:xfrm>
        </p:spPr>
        <p:txBody>
          <a:bodyPr/>
          <a:lstStyle/>
          <a:p>
            <a:pPr algn="l"/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200" dirty="0" smtClean="0"/>
              <a:t>Accompagnement</a:t>
            </a:r>
            <a:br>
              <a:rPr lang="fr-FR" sz="4200" dirty="0" smtClean="0"/>
            </a:br>
            <a:r>
              <a:rPr lang="fr-FR" sz="4200" dirty="0" smtClean="0"/>
              <a:t>des bénéficiaires</a:t>
            </a:r>
            <a:br>
              <a:rPr lang="fr-FR" sz="4200" dirty="0" smtClean="0"/>
            </a:br>
            <a:endParaRPr lang="fr-FR" sz="4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79978D-9585-41BE-ACD0-79482A5741A1}" type="slidenum">
              <a:rPr lang="fr-FR"/>
              <a:pPr>
                <a:defRPr/>
              </a:pPr>
              <a:t>25</a:t>
            </a:fld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01B3C-8FC5-44B5-A6C1-57F0EBCF26DA}" type="slidenum">
              <a:rPr lang="fr-FR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436688" y="1444625"/>
            <a:ext cx="6645275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fr-FR" sz="1600" dirty="0">
              <a:solidFill>
                <a:srgbClr val="58585A"/>
              </a:solidFill>
              <a:latin typeface="+mn-lt"/>
            </a:endParaRPr>
          </a:p>
          <a:p>
            <a:pPr>
              <a:defRPr/>
            </a:pPr>
            <a:r>
              <a:rPr lang="fr-FR" dirty="0">
                <a:latin typeface="+mn-lt"/>
              </a:rPr>
              <a:t> </a:t>
            </a: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466226" y="444251"/>
            <a:ext cx="631299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2800" spc="-10" dirty="0" smtClean="0">
                <a:solidFill>
                  <a:srgbClr val="C1272D"/>
                </a:solidFill>
              </a:rPr>
              <a:t>Accompagnement des bénéficiaires</a:t>
            </a:r>
            <a:endParaRPr sz="1800" b="0" i="1" spc="-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475656" y="967825"/>
            <a:ext cx="347153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 marR="8890">
              <a:spcAft>
                <a:spcPts val="0"/>
              </a:spcAft>
            </a:pPr>
            <a:r>
              <a:rPr lang="fr-FR" sz="2400" b="1" dirty="0" smtClean="0">
                <a:solidFill>
                  <a:srgbClr val="7F7F7F"/>
                </a:solidFill>
                <a:latin typeface="+mn-lt"/>
                <a:ea typeface="Times New Roman"/>
              </a:rPr>
              <a:t>Aides</a:t>
            </a:r>
            <a:endParaRPr lang="fr-FR" sz="2400" dirty="0">
              <a:latin typeface="+mn-lt"/>
              <a:ea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3"/>
          <p:cNvSpPr txBox="1"/>
          <p:nvPr/>
        </p:nvSpPr>
        <p:spPr>
          <a:xfrm>
            <a:off x="1408050" y="1922071"/>
            <a:ext cx="7643400" cy="3293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conseillers des mutuelles sont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à la disposition des bénéficiaires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 l’ACS pour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les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informer, les conseiller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et les aider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dans 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leurs démarches :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>
              <a:spcBef>
                <a:spcPts val="800"/>
              </a:spcBef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informer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des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aides existantes (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CMU-C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ou ACS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).</a:t>
            </a:r>
          </a:p>
          <a:p>
            <a:pPr marL="285750" indent="-285750">
              <a:spcBef>
                <a:spcPts val="800"/>
              </a:spcBef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ê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tre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à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l’écoute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 leurs demandes,</a:t>
            </a:r>
          </a:p>
          <a:p>
            <a:pPr marL="285750" indent="-285750">
              <a:spcBef>
                <a:spcPts val="800"/>
              </a:spcBef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mprimer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les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formulaires :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  <a:p>
            <a:pPr marL="450850"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400" dirty="0" smtClean="0">
                <a:solidFill>
                  <a:srgbClr val="C1272D"/>
                </a:solidFill>
                <a:latin typeface="+mn-lt"/>
                <a:sym typeface="Wingdings"/>
              </a:rPr>
              <a:t>   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les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aider à les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compléter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endParaRPr lang="fr-FR" sz="14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450850"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400" dirty="0">
                <a:solidFill>
                  <a:srgbClr val="C1272D"/>
                </a:solidFill>
                <a:sym typeface="Wingdings"/>
              </a:rPr>
              <a:t> </a:t>
            </a:r>
            <a:r>
              <a:rPr lang="fr-FR" sz="1400" dirty="0" smtClean="0">
                <a:solidFill>
                  <a:srgbClr val="C1272D"/>
                </a:solidFill>
                <a:sym typeface="Wingdings"/>
              </a:rPr>
              <a:t> 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indiquer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les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justificatifs à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joindre</a:t>
            </a:r>
          </a:p>
          <a:p>
            <a:pPr marL="450850">
              <a:spcBef>
                <a:spcPts val="800"/>
              </a:spcBef>
              <a:buClr>
                <a:srgbClr val="DD4215"/>
              </a:buClr>
              <a:defRPr/>
            </a:pPr>
            <a:r>
              <a:rPr lang="fr-FR" sz="1400" dirty="0">
                <a:solidFill>
                  <a:srgbClr val="C1272D"/>
                </a:solidFill>
                <a:sym typeface="Wingdings"/>
              </a:rPr>
              <a:t> </a:t>
            </a:r>
            <a:r>
              <a:rPr lang="fr-FR" sz="1400" dirty="0" smtClean="0">
                <a:solidFill>
                  <a:srgbClr val="C1272D"/>
                </a:solidFill>
                <a:sym typeface="Wingdings"/>
              </a:rPr>
              <a:t> 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où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envoyer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 dossier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complet.</a:t>
            </a:r>
          </a:p>
          <a:p>
            <a:pPr marL="285750" indent="-285750">
              <a:spcBef>
                <a:spcPts val="800"/>
              </a:spcBef>
              <a:buClr>
                <a:srgbClr val="DD4215"/>
              </a:buClr>
              <a:buFont typeface="Wingdings" panose="05000000000000000000" pitchFamily="2" charset="2"/>
              <a:buChar char="§"/>
              <a:defRPr/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préciser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les délais de réponses de la Caisse d’Assurance Maladie : </a:t>
            </a:r>
          </a:p>
          <a:p>
            <a:pPr marL="455850" lvl="2">
              <a:spcBef>
                <a:spcPts val="800"/>
              </a:spcBef>
              <a:buClr>
                <a:srgbClr val="F29400"/>
              </a:buClr>
              <a:defRPr/>
            </a:pPr>
            <a:r>
              <a:rPr lang="fr-FR" sz="1400" dirty="0">
                <a:solidFill>
                  <a:srgbClr val="C1272D"/>
                </a:solidFill>
                <a:latin typeface="+mn-lt"/>
                <a:sym typeface="Wingdings"/>
              </a:rPr>
              <a:t>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/>
              </a:rPr>
              <a:t>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dans le cas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d’une première demande,</a:t>
            </a:r>
          </a:p>
          <a:p>
            <a:pPr marL="455850" lvl="2">
              <a:spcBef>
                <a:spcPts val="800"/>
              </a:spcBef>
              <a:buClr>
                <a:srgbClr val="F29400"/>
              </a:buClr>
              <a:defRPr/>
            </a:pPr>
            <a:r>
              <a:rPr lang="fr-FR" sz="1400" dirty="0">
                <a:solidFill>
                  <a:srgbClr val="C1272D"/>
                </a:solidFill>
                <a:latin typeface="+mn-lt"/>
                <a:sym typeface="Wingdings"/>
              </a:rPr>
              <a:t>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/>
              </a:rPr>
              <a:t>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dans le cas d’un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renouvellement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2" name="object 3"/>
          <p:cNvSpPr/>
          <p:nvPr/>
        </p:nvSpPr>
        <p:spPr>
          <a:xfrm>
            <a:off x="1007422" y="1968649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01B3C-8FC5-44B5-A6C1-57F0EBCF26DA}" type="slidenum">
              <a:rPr lang="fr-FR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436688" y="1444625"/>
            <a:ext cx="6645275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fr-FR" sz="1600" dirty="0">
              <a:solidFill>
                <a:srgbClr val="58585A"/>
              </a:solidFill>
              <a:latin typeface="+mn-lt"/>
            </a:endParaRPr>
          </a:p>
          <a:p>
            <a:pPr>
              <a:defRPr/>
            </a:pPr>
            <a:r>
              <a:rPr lang="fr-FR" dirty="0">
                <a:latin typeface="+mn-lt"/>
              </a:rPr>
              <a:t> </a:t>
            </a: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466226" y="444251"/>
            <a:ext cx="631299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2800" spc="-10" dirty="0" smtClean="0">
                <a:solidFill>
                  <a:srgbClr val="C1272D"/>
                </a:solidFill>
              </a:rPr>
              <a:t>Accompagnement des bénéficiaires </a:t>
            </a:r>
            <a:r>
              <a:rPr lang="fr-FR" sz="1800" b="0" i="1" spc="-10" dirty="0" smtClean="0">
                <a:solidFill>
                  <a:schemeClr val="bg1">
                    <a:lumMod val="50000"/>
                  </a:schemeClr>
                </a:solidFill>
              </a:rPr>
              <a:t>suite </a:t>
            </a:r>
            <a:endParaRPr sz="1800" b="0" i="1" spc="-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3419872" y="1172473"/>
            <a:ext cx="347153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 marR="8890">
              <a:spcAft>
                <a:spcPts val="0"/>
              </a:spcAft>
            </a:pPr>
            <a:r>
              <a:rPr lang="fr-FR" sz="2400" b="1" dirty="0" smtClean="0">
                <a:solidFill>
                  <a:srgbClr val="7F7F7F"/>
                </a:solidFill>
                <a:latin typeface="+mn-lt"/>
                <a:ea typeface="Times New Roman"/>
              </a:rPr>
              <a:t>Avantages et services</a:t>
            </a:r>
            <a:endParaRPr lang="fr-FR" sz="2400" dirty="0">
              <a:latin typeface="+mn-lt"/>
              <a:ea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913" y="2517815"/>
            <a:ext cx="745579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L’action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sociale en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cas de difficultés</a:t>
            </a:r>
          </a:p>
          <a:p>
            <a:pPr>
              <a:spcBef>
                <a:spcPts val="500"/>
              </a:spcBef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Avec l’aide du service d’action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sociale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Harmonie Mutuelle intervient ponctuellement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dans les moments les plus difficiles (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perte d’emploi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maladie, difficultés familiales ou financières)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pour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permettre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 conserver la complémentaire santé ou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 financer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certaines dépenses dures à assumer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>
              <a:spcBef>
                <a:spcPts val="500"/>
              </a:spcBef>
            </a:pP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Plusieurs axes d’intervention possibles :</a:t>
            </a:r>
          </a:p>
          <a:p>
            <a:pPr>
              <a:spcBef>
                <a:spcPts val="500"/>
              </a:spcBef>
            </a:pPr>
            <a:r>
              <a:rPr lang="fr-FR" sz="1400" dirty="0" smtClean="0">
                <a:solidFill>
                  <a:srgbClr val="C1272D"/>
                </a:solidFill>
                <a:sym typeface="Wingdings"/>
              </a:rPr>
              <a:t>       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écoute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conseils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pour un soutien,</a:t>
            </a:r>
          </a:p>
          <a:p>
            <a:pPr>
              <a:spcBef>
                <a:spcPts val="500"/>
              </a:spcBef>
            </a:pPr>
            <a:r>
              <a:rPr lang="fr-FR" sz="1400" dirty="0" smtClean="0">
                <a:solidFill>
                  <a:srgbClr val="C1272D"/>
                </a:solidFill>
                <a:sym typeface="Wingdings"/>
              </a:rPr>
              <a:t>       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participation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exceptionnelle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au financement de soins onéreux,</a:t>
            </a:r>
          </a:p>
          <a:p>
            <a:pPr>
              <a:spcBef>
                <a:spcPts val="500"/>
              </a:spcBef>
            </a:pPr>
            <a:r>
              <a:rPr lang="fr-FR" sz="1400" dirty="0" smtClean="0">
                <a:solidFill>
                  <a:srgbClr val="C1272D"/>
                </a:solidFill>
                <a:sym typeface="Wingdings"/>
              </a:rPr>
              <a:t>       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prise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 charge momentanée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d’une partie des cotisations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>
              <a:spcBef>
                <a:spcPts val="500"/>
              </a:spcBef>
            </a:pPr>
            <a:endParaRPr lang="fr-FR" sz="14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fr-FR" sz="14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fr-FR" sz="14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Et également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des réseaux de soins , du conventionnement hospitalier, un espace                                personnel en ligne, des réductions  sur du matériel médical, des prestations                                            de bien-être …</a:t>
            </a:r>
          </a:p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10" name="Image 9"/>
          <p:cNvPicPr/>
          <p:nvPr/>
        </p:nvPicPr>
        <p:blipFill rotWithShape="1">
          <a:blip r:embed="rId3" cstate="print"/>
          <a:srcRect l="50889" t="61842" r="41801" b="23933"/>
          <a:stretch/>
        </p:blipFill>
        <p:spPr bwMode="auto">
          <a:xfrm>
            <a:off x="727118" y="2241658"/>
            <a:ext cx="604521" cy="7391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xmlns="" val="1506836247"/>
              </p:ext>
            </p:extLst>
          </p:nvPr>
        </p:nvGraphicFramePr>
        <p:xfrm>
          <a:off x="1466226" y="764705"/>
          <a:ext cx="1809630" cy="1210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 10"/>
          <p:cNvPicPr/>
          <p:nvPr/>
        </p:nvPicPr>
        <p:blipFill rotWithShape="1">
          <a:blip r:embed="rId9" cstate="print"/>
          <a:srcRect l="7410" t="63985" r="85466" b="21513"/>
          <a:stretch/>
        </p:blipFill>
        <p:spPr bwMode="auto">
          <a:xfrm>
            <a:off x="839053" y="5059941"/>
            <a:ext cx="492587" cy="639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3" cstate="print"/>
          <a:srcRect l="7192" t="83103" r="84686" b="5078"/>
          <a:stretch/>
        </p:blipFill>
        <p:spPr bwMode="auto">
          <a:xfrm>
            <a:off x="1331913" y="5047505"/>
            <a:ext cx="540000" cy="5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Image 13"/>
          <p:cNvPicPr/>
          <p:nvPr/>
        </p:nvPicPr>
        <p:blipFill rotWithShape="1">
          <a:blip r:embed="rId10" cstate="print"/>
          <a:srcRect l="6561" t="50814" r="85221" b="36180"/>
          <a:stretch/>
        </p:blipFill>
        <p:spPr bwMode="auto">
          <a:xfrm>
            <a:off x="1763688" y="5018156"/>
            <a:ext cx="630038" cy="668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Image 14"/>
          <p:cNvPicPr/>
          <p:nvPr/>
        </p:nvPicPr>
        <p:blipFill rotWithShape="1">
          <a:blip r:embed="rId11" cstate="print"/>
          <a:srcRect l="50741" t="46025" r="41851" b="41080"/>
          <a:stretch/>
        </p:blipFill>
        <p:spPr bwMode="auto">
          <a:xfrm>
            <a:off x="2354005" y="5047505"/>
            <a:ext cx="542118" cy="607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6" name="Image 15"/>
          <p:cNvPicPr/>
          <p:nvPr/>
        </p:nvPicPr>
        <p:blipFill rotWithShape="1">
          <a:blip r:embed="rId10" cstate="print"/>
          <a:srcRect l="50584" t="35633" r="42058" b="51039"/>
          <a:stretch/>
        </p:blipFill>
        <p:spPr bwMode="auto">
          <a:xfrm>
            <a:off x="2839616" y="5013176"/>
            <a:ext cx="580256" cy="686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Image 16"/>
          <p:cNvPicPr/>
          <p:nvPr/>
        </p:nvPicPr>
        <p:blipFill rotWithShape="1">
          <a:blip r:embed="rId3" cstate="print"/>
          <a:srcRect l="51307" t="20702" r="41805" b="67669"/>
          <a:stretch/>
        </p:blipFill>
        <p:spPr bwMode="auto">
          <a:xfrm>
            <a:off x="3419872" y="5042432"/>
            <a:ext cx="576064" cy="57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46388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01B3C-8FC5-44B5-A6C1-57F0EBCF26DA}" type="slidenum">
              <a:rPr lang="fr-FR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436688" y="1444625"/>
            <a:ext cx="6645275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fr-FR" sz="1600" dirty="0">
              <a:solidFill>
                <a:srgbClr val="58585A"/>
              </a:solidFill>
              <a:latin typeface="+mn-lt"/>
            </a:endParaRPr>
          </a:p>
          <a:p>
            <a:pPr>
              <a:defRPr/>
            </a:pPr>
            <a:r>
              <a:rPr lang="fr-FR" dirty="0">
                <a:latin typeface="+mn-lt"/>
              </a:rPr>
              <a:t> </a:t>
            </a: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320975" y="404664"/>
            <a:ext cx="7704856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2800" spc="-10" dirty="0" smtClean="0">
                <a:solidFill>
                  <a:srgbClr val="C1272D"/>
                </a:solidFill>
              </a:rPr>
              <a:t>Accompagnement des b</a:t>
            </a:r>
            <a:r>
              <a:rPr lang="fr-FR" sz="2800" spc="-10" dirty="0" smtClean="0">
                <a:solidFill>
                  <a:srgbClr val="C00000"/>
                </a:solidFill>
              </a:rPr>
              <a:t>én</a:t>
            </a:r>
            <a:r>
              <a:rPr lang="fr-FR" sz="2800" spc="-10" dirty="0" smtClean="0">
                <a:solidFill>
                  <a:srgbClr val="C1272D"/>
                </a:solidFill>
              </a:rPr>
              <a:t>éficiaires </a:t>
            </a:r>
            <a:r>
              <a:rPr lang="fr-FR" sz="1800" b="0" i="1" spc="-10" dirty="0" smtClean="0">
                <a:solidFill>
                  <a:schemeClr val="bg1">
                    <a:lumMod val="50000"/>
                  </a:schemeClr>
                </a:solidFill>
              </a:rPr>
              <a:t>suite</a:t>
            </a:r>
            <a:r>
              <a:rPr lang="fr-FR" spc="-10" dirty="0" smtClean="0">
                <a:solidFill>
                  <a:srgbClr val="C1272D"/>
                </a:solidFill>
              </a:rPr>
              <a:t> </a:t>
            </a:r>
            <a:endParaRPr sz="1800" b="0" i="1" spc="-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332644" y="1030333"/>
            <a:ext cx="1985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 marR="8890">
              <a:spcAft>
                <a:spcPts val="0"/>
              </a:spcAft>
            </a:pPr>
            <a:r>
              <a:rPr lang="fr-FR" sz="2400" b="1" dirty="0" smtClean="0">
                <a:solidFill>
                  <a:srgbClr val="7F7F7F"/>
                </a:solidFill>
                <a:latin typeface="+mn-lt"/>
                <a:ea typeface="Times New Roman"/>
              </a:rPr>
              <a:t>Contacts</a:t>
            </a:r>
            <a:endParaRPr lang="fr-FR" sz="2400" dirty="0">
              <a:latin typeface="+mn-lt"/>
              <a:ea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2" descr="http://www.aspmail.info/fichiers/seg_58674/images/pin4.png">
            <a:hlinkClick r:id="rId3" tooltip="Annuaire_agences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731" y="2487185"/>
            <a:ext cx="595041" cy="5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spmail.info/fichiers/seg_58674/images/pho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732" y="5228854"/>
            <a:ext cx="595041" cy="5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851938" y="2515330"/>
            <a:ext cx="5781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Dans l’agence la plus proche</a:t>
            </a:r>
          </a:p>
          <a:p>
            <a:r>
              <a:rPr lang="fr-FR" sz="1400" b="1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Cf. carte (page suivante)</a:t>
            </a:r>
            <a:endParaRPr lang="fr-FR" sz="1400" i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48000" y="5427703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Par téléphone  : 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/>
              </a:rPr>
              <a:t>0980 98 00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/>
              </a:rPr>
              <a:t>74  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/>
              </a:rPr>
              <a:t>(appel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/>
              </a:rPr>
              <a:t>non surtaxé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libri"/>
              </a:rPr>
              <a:t>)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libri"/>
            </a:endParaRPr>
          </a:p>
          <a:p>
            <a:r>
              <a:rPr lang="fr-FR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38695" y="4410101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Par mail :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www.harmonie-mutuelle.fr/contact-acs</a:t>
            </a:r>
          </a:p>
        </p:txBody>
      </p:sp>
      <p:sp>
        <p:nvSpPr>
          <p:cNvPr id="14" name="object 4"/>
          <p:cNvSpPr txBox="1"/>
          <p:nvPr/>
        </p:nvSpPr>
        <p:spPr>
          <a:xfrm>
            <a:off x="1370976" y="1542789"/>
            <a:ext cx="7233472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 marR="8890">
              <a:spcAft>
                <a:spcPts val="0"/>
              </a:spcAft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/>
              </a:rPr>
              <a:t>Plus de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/>
              </a:rPr>
              <a:t>1 000 agences locales partout en France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/>
              </a:rPr>
              <a:t>et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/>
              </a:rPr>
              <a:t>dans les DOMTOM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/>
              </a:rPr>
              <a:t>et de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/>
              </a:rPr>
              <a:t>nombreux conseillers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/>
              </a:rPr>
              <a:t>à la disposition des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/>
              </a:rPr>
              <a:t>bénéficiaires pour les informer, les aider et les accompagner dans leurs démarches.</a:t>
            </a:r>
            <a:endParaRPr lang="fr-FR" sz="1400" b="1" dirty="0">
              <a:solidFill>
                <a:schemeClr val="bg1">
                  <a:lumMod val="50000"/>
                </a:schemeClr>
              </a:solidFill>
              <a:latin typeface="+mn-lt"/>
              <a:ea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solidFill>
                <a:schemeClr val="bg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894307" y="3626933"/>
            <a:ext cx="5781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Sur www.harmonie-mutuelle.fr/acs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7" name="Picture 3" descr="http://www.aspmail.info/fichiers/seg_58674/images/email2.png">
            <a:hlinkClick r:id="rId6" tooltip="Contact_mail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3724" y="4253582"/>
            <a:ext cx="595041" cy="5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2005212" y="3370402"/>
            <a:ext cx="576000" cy="576000"/>
            <a:chOff x="2001824" y="3409990"/>
            <a:chExt cx="550564" cy="550307"/>
          </a:xfrm>
        </p:grpSpPr>
        <p:sp>
          <p:nvSpPr>
            <p:cNvPr id="3" name="Rectangle 2"/>
            <p:cNvSpPr/>
            <p:nvPr/>
          </p:nvSpPr>
          <p:spPr>
            <a:xfrm>
              <a:off x="2031091" y="3409990"/>
              <a:ext cx="521297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2800" b="1" dirty="0">
                  <a:solidFill>
                    <a:srgbClr val="C00000"/>
                  </a:solidFill>
                  <a:latin typeface="+mn-lt"/>
                  <a:sym typeface="Wingdings"/>
                </a:rPr>
                <a:t></a:t>
              </a:r>
              <a:endParaRPr lang="fr-FR" sz="2800" b="1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2001824" y="3420297"/>
              <a:ext cx="540000" cy="540000"/>
            </a:xfrm>
            <a:prstGeom prst="ellipse">
              <a:avLst/>
            </a:prstGeom>
            <a:ln w="22225">
              <a:solidFill>
                <a:srgbClr val="C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fr-FR" dirty="0">
                <a:sym typeface="Wingding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36308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" r="283" b="353"/>
          <a:stretch/>
        </p:blipFill>
        <p:spPr bwMode="auto">
          <a:xfrm>
            <a:off x="540000" y="1233684"/>
            <a:ext cx="6624000" cy="52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7FBD-77DA-4939-B393-0C3D4123D765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4" b="1044"/>
          <a:stretch/>
        </p:blipFill>
        <p:spPr bwMode="auto">
          <a:xfrm>
            <a:off x="6228184" y="404664"/>
            <a:ext cx="2267744" cy="246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992829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5"/>
          <p:cNvSpPr>
            <a:spLocks noGrp="1"/>
          </p:cNvSpPr>
          <p:nvPr>
            <p:ph type="title"/>
          </p:nvPr>
        </p:nvSpPr>
        <p:spPr>
          <a:xfrm>
            <a:off x="4788025" y="2554896"/>
            <a:ext cx="4097422" cy="1656904"/>
          </a:xfrm>
        </p:spPr>
        <p:txBody>
          <a:bodyPr/>
          <a:lstStyle/>
          <a:p>
            <a:pPr algn="l"/>
            <a:r>
              <a:rPr lang="fr-FR" sz="4800" dirty="0" smtClean="0"/>
              <a:t>Harmonie</a:t>
            </a:r>
            <a:br>
              <a:rPr lang="fr-FR" sz="4800" dirty="0" smtClean="0"/>
            </a:br>
            <a:r>
              <a:rPr lang="fr-FR" sz="4800" dirty="0" smtClean="0"/>
              <a:t>Mutuelle</a:t>
            </a:r>
            <a:br>
              <a:rPr lang="fr-FR" sz="4800" dirty="0" smtClean="0"/>
            </a:br>
            <a:r>
              <a:rPr lang="fr-FR" sz="3200" dirty="0" smtClean="0"/>
              <a:t>1</a:t>
            </a:r>
            <a:r>
              <a:rPr lang="fr-FR" sz="3200" baseline="30000" dirty="0" smtClean="0"/>
              <a:t>ère</a:t>
            </a:r>
            <a:r>
              <a:rPr lang="fr-FR" sz="3200" dirty="0" smtClean="0"/>
              <a:t> mutuelle de France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581948-E0F8-40AA-91C1-E3A36CC92AB5}" type="slidenum">
              <a:rPr lang="fr-FR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42941503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5A8A5-D477-42FA-87A1-E36109B7477B}" type="slidenum">
              <a:rPr lang="fr-FR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958DC283-2312-47D4-9C19-B2FB62CF9E4E}" type="datetime1">
              <a:rPr lang="fr-FR"/>
              <a:pPr>
                <a:defRPr/>
              </a:pPr>
              <a:t>05/02/2016</a:t>
            </a:fld>
            <a:endParaRPr lang="fr-FR" dirty="0"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05330" y="2636912"/>
            <a:ext cx="65516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DD4215"/>
              </a:buClr>
              <a:defRPr/>
            </a:pPr>
            <a:r>
              <a:rPr lang="fr-FR" sz="3200" b="1" dirty="0" smtClean="0">
                <a:solidFill>
                  <a:srgbClr val="C00000"/>
                </a:solidFill>
                <a:latin typeface="+mn-lt"/>
              </a:rPr>
              <a:t>Merci de votre attention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7366" y="1484784"/>
            <a:ext cx="727310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endParaRPr lang="fr-FR" sz="1600" dirty="0">
              <a:solidFill>
                <a:srgbClr val="58585A"/>
              </a:solidFill>
              <a:latin typeface="+mn-lt"/>
            </a:endParaRPr>
          </a:p>
          <a:p>
            <a:pPr>
              <a:defRPr/>
            </a:pPr>
            <a:endParaRPr lang="fr-FR" dirty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87624" y="6381328"/>
            <a:ext cx="590465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DD4215"/>
              </a:buClr>
              <a:defRPr/>
            </a:pPr>
            <a:r>
              <a:rPr lang="fr-FR" sz="900" dirty="0" smtClean="0">
                <a:latin typeface="+mn-lt"/>
              </a:rPr>
              <a:t>Harmonie Mutuelle, mutuelle soumise aux dispositions du livre II du Code de la mutualité, immatriculée au répertoire  </a:t>
            </a:r>
            <a:br>
              <a:rPr lang="fr-FR" sz="900" dirty="0" smtClean="0">
                <a:latin typeface="+mn-lt"/>
              </a:rPr>
            </a:br>
            <a:r>
              <a:rPr lang="fr-FR" sz="900" dirty="0" smtClean="0">
                <a:latin typeface="+mn-lt"/>
              </a:rPr>
              <a:t>Sirene sous le numéro 538 518 473,</a:t>
            </a:r>
            <a:r>
              <a:rPr lang="fr-FR" sz="900" dirty="0" smtClean="0"/>
              <a:t> </a:t>
            </a:r>
            <a:r>
              <a:rPr lang="fr-FR" sz="900" dirty="0">
                <a:latin typeface="+mn-lt"/>
              </a:rPr>
              <a:t>numéro LEI n° </a:t>
            </a:r>
            <a:r>
              <a:rPr lang="fr-FR" sz="900" dirty="0" smtClean="0">
                <a:latin typeface="+mn-lt"/>
              </a:rPr>
              <a:t>969500JLU5ZH89G4TD57.   Siège social : 143, rue </a:t>
            </a:r>
            <a:r>
              <a:rPr lang="fr-FR" sz="900" dirty="0">
                <a:latin typeface="+mn-lt"/>
              </a:rPr>
              <a:t>B</a:t>
            </a:r>
            <a:r>
              <a:rPr lang="fr-FR" sz="900" dirty="0" smtClean="0">
                <a:latin typeface="+mn-lt"/>
              </a:rPr>
              <a:t>lomet – 75015 PARIS</a:t>
            </a:r>
          </a:p>
        </p:txBody>
      </p:sp>
    </p:spTree>
    <p:extLst>
      <p:ext uri="{BB962C8B-B14F-4D97-AF65-F5344CB8AC3E}">
        <p14:creationId xmlns:p14="http://schemas.microsoft.com/office/powerpoint/2010/main" xmlns="" val="2377222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7FBD-77DA-4939-B393-0C3D4123D765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1475656" y="332657"/>
            <a:ext cx="72009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fr-FR" altLang="fr-FR" sz="3100" b="1" dirty="0" smtClean="0"/>
              <a:t>Harmonie Mutuelle </a:t>
            </a:r>
            <a:r>
              <a:rPr lang="fr-FR" altLang="fr-FR" sz="3100" dirty="0" smtClean="0"/>
              <a:t>en chiffres </a:t>
            </a:r>
            <a:r>
              <a:rPr lang="fr-FR" altLang="fr-FR" sz="2800" b="1" dirty="0" smtClean="0"/>
              <a:t/>
            </a:r>
            <a:br>
              <a:rPr lang="fr-FR" altLang="fr-FR" sz="2800" b="1" dirty="0" smtClean="0"/>
            </a:br>
            <a:endParaRPr lang="fr-FR" altLang="fr-FR" sz="2800" b="1" dirty="0" smtClean="0"/>
          </a:p>
        </p:txBody>
      </p:sp>
      <p:sp>
        <p:nvSpPr>
          <p:cNvPr id="68" name="Rectangle 67"/>
          <p:cNvSpPr/>
          <p:nvPr/>
        </p:nvSpPr>
        <p:spPr>
          <a:xfrm>
            <a:off x="111125" y="5656264"/>
            <a:ext cx="3225800" cy="893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  <a:latin typeface="+mn-lt"/>
              </a:rPr>
              <a:t>Près de </a:t>
            </a:r>
            <a:r>
              <a:rPr lang="fr-FR" sz="2000" b="1" dirty="0">
                <a:solidFill>
                  <a:schemeClr val="bg1"/>
                </a:solidFill>
                <a:latin typeface="+mn-lt"/>
              </a:rPr>
              <a:t>95% </a:t>
            </a:r>
            <a:r>
              <a:rPr lang="fr-FR" sz="1600" b="1" dirty="0">
                <a:solidFill>
                  <a:schemeClr val="bg1"/>
                </a:solidFill>
                <a:latin typeface="+mn-lt"/>
              </a:rPr>
              <a:t>des entreprises adhérentes se disent  prêtes à recommander Harmonie Mutuelle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3655473" y="5362617"/>
            <a:ext cx="11826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58585A"/>
                </a:solidFill>
                <a:latin typeface="+mn-lt"/>
              </a:rPr>
              <a:t>entreprises </a:t>
            </a:r>
          </a:p>
          <a:p>
            <a:pPr>
              <a:defRPr/>
            </a:pPr>
            <a:r>
              <a:rPr lang="fr-FR" sz="1600" b="1" dirty="0">
                <a:solidFill>
                  <a:srgbClr val="58585A"/>
                </a:solidFill>
                <a:latin typeface="+mn-lt"/>
              </a:rPr>
              <a:t>adhérentes 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1598222" y="5822992"/>
            <a:ext cx="333533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sz="1600" b="1" dirty="0">
                <a:solidFill>
                  <a:srgbClr val="58585A"/>
                </a:solidFill>
                <a:latin typeface="+mn-lt"/>
              </a:rPr>
              <a:t>sur l’ensemble du territoire national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2749011" y="5380436"/>
            <a:ext cx="20891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DD4215"/>
                </a:solidFill>
                <a:latin typeface="+mn-lt"/>
              </a:rPr>
              <a:t> 44000  </a:t>
            </a:r>
            <a:endParaRPr lang="fr-FR" sz="2400" b="1" dirty="0">
              <a:solidFill>
                <a:srgbClr val="DD4215"/>
              </a:solidFill>
              <a:latin typeface="+mn-lt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1554436" y="2994768"/>
            <a:ext cx="3335337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DD4215"/>
                </a:solidFill>
                <a:latin typeface="+mn-lt"/>
              </a:rPr>
              <a:t>2,5 milliards </a:t>
            </a:r>
          </a:p>
          <a:p>
            <a:pPr>
              <a:defRPr/>
            </a:pPr>
            <a:r>
              <a:rPr lang="fr-FR" sz="1600" b="1" dirty="0">
                <a:solidFill>
                  <a:srgbClr val="58585A"/>
                </a:solidFill>
                <a:latin typeface="+mn-lt"/>
              </a:rPr>
              <a:t>d’euros de cotisations santé*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525861" y="3602236"/>
            <a:ext cx="29114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rgbClr val="DD4215"/>
                </a:solidFill>
                <a:latin typeface="+mn-lt"/>
              </a:rPr>
              <a:t>1,3 milliards </a:t>
            </a:r>
          </a:p>
          <a:p>
            <a:pPr>
              <a:defRPr/>
            </a:pPr>
            <a:r>
              <a:rPr lang="fr-FR" sz="1600" b="1" dirty="0">
                <a:solidFill>
                  <a:srgbClr val="58585A"/>
                </a:solidFill>
                <a:latin typeface="+mn-lt"/>
              </a:rPr>
              <a:t>d’euros de fonds propres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6241619" y="2052909"/>
            <a:ext cx="221881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58585A"/>
                </a:solidFill>
                <a:latin typeface="+mn-lt"/>
              </a:rPr>
              <a:t>Plus de </a:t>
            </a:r>
          </a:p>
          <a:p>
            <a:pPr>
              <a:defRPr/>
            </a:pPr>
            <a:r>
              <a:rPr lang="fr-FR" sz="2400" b="1" dirty="0">
                <a:solidFill>
                  <a:srgbClr val="DD4215"/>
                </a:solidFill>
                <a:latin typeface="+mn-lt"/>
              </a:rPr>
              <a:t>4,5 millions </a:t>
            </a:r>
          </a:p>
          <a:p>
            <a:pPr>
              <a:defRPr/>
            </a:pPr>
            <a:r>
              <a:rPr lang="fr-FR" sz="1600" b="1" dirty="0">
                <a:solidFill>
                  <a:srgbClr val="58585A"/>
                </a:solidFill>
                <a:latin typeface="+mn-lt"/>
              </a:rPr>
              <a:t>de personnes protégées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066007"/>
            <a:ext cx="689437" cy="1072458"/>
          </a:xfrm>
          <a:prstGeom prst="rect">
            <a:avLst/>
          </a:prstGeom>
          <a:ln>
            <a:solidFill>
              <a:srgbClr val="58585A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3915" y="4842455"/>
            <a:ext cx="1014724" cy="996441"/>
          </a:xfrm>
          <a:prstGeom prst="rect">
            <a:avLst/>
          </a:prstGeom>
          <a:ln>
            <a:solidFill>
              <a:srgbClr val="58585A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789"/>
          <a:stretch/>
        </p:blipFill>
        <p:spPr>
          <a:xfrm>
            <a:off x="7105206" y="1124744"/>
            <a:ext cx="1210159" cy="1204927"/>
          </a:xfrm>
          <a:prstGeom prst="rect">
            <a:avLst/>
          </a:prstGeom>
          <a:ln>
            <a:solidFill>
              <a:srgbClr val="58585A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773" y="3353775"/>
            <a:ext cx="1654838" cy="1237687"/>
          </a:xfrm>
          <a:prstGeom prst="rect">
            <a:avLst/>
          </a:prstGeom>
          <a:noFill/>
          <a:ln w="9525">
            <a:solidFill>
              <a:srgbClr val="58585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8082" y="6529360"/>
            <a:ext cx="245927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Rectangle 117"/>
          <p:cNvSpPr/>
          <p:nvPr/>
        </p:nvSpPr>
        <p:spPr>
          <a:xfrm>
            <a:off x="6357560" y="4300919"/>
            <a:ext cx="155655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171450">
              <a:defRPr/>
            </a:pPr>
            <a:r>
              <a:rPr lang="fr-FR" sz="1600" b="1" dirty="0">
                <a:solidFill>
                  <a:srgbClr val="58585A"/>
                </a:solidFill>
                <a:latin typeface="+mn-lt"/>
                <a:cs typeface="Arial" pitchFamily="34" charset="0"/>
              </a:rPr>
              <a:t>Plus de </a:t>
            </a:r>
          </a:p>
          <a:p>
            <a:pPr indent="-171450">
              <a:defRPr/>
            </a:pPr>
            <a:r>
              <a:rPr lang="fr-FR" sz="2400" b="1" dirty="0">
                <a:solidFill>
                  <a:srgbClr val="DD4215"/>
                </a:solidFill>
                <a:latin typeface="+mn-lt"/>
                <a:cs typeface="Arial" pitchFamily="34" charset="0"/>
              </a:rPr>
              <a:t>300</a:t>
            </a:r>
            <a:r>
              <a:rPr lang="fr-FR" sz="1600" dirty="0">
                <a:solidFill>
                  <a:srgbClr val="DD4215"/>
                </a:solidFill>
                <a:latin typeface="+mn-lt"/>
                <a:cs typeface="Arial" pitchFamily="34" charset="0"/>
              </a:rPr>
              <a:t> </a:t>
            </a:r>
            <a:r>
              <a:rPr lang="fr-FR" sz="1600" b="1" dirty="0">
                <a:solidFill>
                  <a:srgbClr val="58585A"/>
                </a:solidFill>
                <a:latin typeface="+mn-lt"/>
                <a:cs typeface="Arial" pitchFamily="34" charset="0"/>
              </a:rPr>
              <a:t>agences</a:t>
            </a:r>
            <a:r>
              <a:rPr lang="fr-FR" sz="1600" b="1" dirty="0">
                <a:solidFill>
                  <a:srgbClr val="718898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88" t="9470" r="14816" b="14764"/>
          <a:stretch/>
        </p:blipFill>
        <p:spPr>
          <a:xfrm>
            <a:off x="1753081" y="965737"/>
            <a:ext cx="1080000" cy="1440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854294" y="1371306"/>
            <a:ext cx="321951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DD4215"/>
                </a:solidFill>
                <a:latin typeface="+mn-lt"/>
              </a:rPr>
              <a:t>124 300 </a:t>
            </a:r>
            <a:r>
              <a:rPr lang="fr-FR" sz="1600" b="1" dirty="0">
                <a:solidFill>
                  <a:srgbClr val="58585A"/>
                </a:solidFill>
                <a:latin typeface="+mn-lt"/>
              </a:rPr>
              <a:t>p</a:t>
            </a:r>
            <a:r>
              <a:rPr lang="fr-FR" sz="1600" b="1" dirty="0" smtClean="0">
                <a:solidFill>
                  <a:srgbClr val="58585A"/>
                </a:solidFill>
                <a:latin typeface="+mn-lt"/>
              </a:rPr>
              <a:t>ersonnes protégées</a:t>
            </a:r>
          </a:p>
          <a:p>
            <a:pPr>
              <a:defRPr/>
            </a:pPr>
            <a:r>
              <a:rPr lang="fr-FR" sz="1600" b="1" dirty="0" smtClean="0">
                <a:solidFill>
                  <a:srgbClr val="58585A"/>
                </a:solidFill>
                <a:latin typeface="+mn-lt"/>
              </a:rPr>
              <a:t>bénéficiaires du chèque ACS</a:t>
            </a:r>
            <a:endParaRPr lang="fr-FR" sz="1600" b="1" dirty="0">
              <a:solidFill>
                <a:srgbClr val="58585A"/>
              </a:solidFill>
              <a:latin typeface="+mn-l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87209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5"/>
          <p:cNvSpPr>
            <a:spLocks noGrp="1"/>
          </p:cNvSpPr>
          <p:nvPr>
            <p:ph type="title"/>
          </p:nvPr>
        </p:nvSpPr>
        <p:spPr>
          <a:xfrm>
            <a:off x="5068253" y="2554896"/>
            <a:ext cx="3817193" cy="1656904"/>
          </a:xfrm>
        </p:spPr>
        <p:txBody>
          <a:bodyPr/>
          <a:lstStyle/>
          <a:p>
            <a:pPr algn="l"/>
            <a:r>
              <a:rPr lang="fr-FR" sz="4800" dirty="0" smtClean="0"/>
              <a:t>Association</a:t>
            </a:r>
            <a:br>
              <a:rPr lang="fr-FR" sz="4800" dirty="0" smtClean="0"/>
            </a:br>
            <a:r>
              <a:rPr lang="fr-FR" sz="4800" dirty="0" smtClean="0"/>
              <a:t>ACS-P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581948-E0F8-40AA-91C1-E3A36CC92AB5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2828272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7FBD-77DA-4939-B393-0C3D4123D765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903" y="4695052"/>
            <a:ext cx="6264695" cy="1564813"/>
          </a:xfrm>
          <a:prstGeom prst="rect">
            <a:avLst/>
          </a:prstGeom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1350690" y="294556"/>
            <a:ext cx="7946191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fr-FR" sz="2800" dirty="0"/>
              <a:t>Association pour l’Accès à la Complémentaire Santé 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des </a:t>
            </a:r>
            <a:r>
              <a:rPr lang="fr-FR" sz="2800" dirty="0"/>
              <a:t>Populations en précarité : </a:t>
            </a:r>
            <a:r>
              <a:rPr lang="fr-FR" sz="2800" dirty="0">
                <a:solidFill>
                  <a:schemeClr val="bg1">
                    <a:lumMod val="50000"/>
                  </a:schemeClr>
                </a:solidFill>
              </a:rPr>
              <a:t>ACS‐P</a:t>
            </a:r>
          </a:p>
        </p:txBody>
      </p:sp>
      <p:sp>
        <p:nvSpPr>
          <p:cNvPr id="11" name="object 4"/>
          <p:cNvSpPr txBox="1"/>
          <p:nvPr/>
        </p:nvSpPr>
        <p:spPr>
          <a:xfrm>
            <a:off x="1259632" y="1393463"/>
            <a:ext cx="7776864" cy="3331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1080"/>
              </a:spcBef>
            </a:pP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Créée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  12 juin 2013 par ATD Quart Monde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et les cinq plus grandes mutuelles interprofessionnelles françaises,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Harmonie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Mutuelle, Adréa mutuelle, Apréva, Eovi‐MCD Mutuelle, Mutuelle Ociane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pour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promouvoir un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contrat d’assurance complémentaire santé adapté aux personnes en situation de précarité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>
              <a:spcBef>
                <a:spcPts val="1080"/>
              </a:spcBef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Elles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ont depuis été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rejointes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par 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: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la Mutuelle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France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PLUS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l’Union Harmonie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Mutualité et les mutuelles du groupe Istya - Mutuelle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générale de l’Éducation nationale (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MGEN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), Mutuelle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nationale territoriale (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MNT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), Mutuelle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générale environnement et territoires (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MGET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), Mutuelle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des Affaires Étrangères et Européennes (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MAEE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), Mutuelle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Civile de la Défense (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MCDEF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), Mutuelle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générale de l’économie, des finances et de l’industrie (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MGEF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I).</a:t>
            </a:r>
          </a:p>
          <a:p>
            <a:pPr>
              <a:spcBef>
                <a:spcPts val="1080"/>
              </a:spcBef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Ensemble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elles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ont présenté une offre commune au Ministère de la Santé dans le cadre du référencement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 contrats donnant droit à l'Aide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au paiement d’une complémentaire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santé.</a:t>
            </a:r>
            <a:endParaRPr lang="fr-F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1080"/>
              </a:spcBef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L’action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l’association ACS-P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pour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l’accès à la complémentaire santé des populations en précarité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illustre très concrètement la volonté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placer l’humain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l’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entraide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et la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solidarité au </a:t>
            </a:r>
            <a:r>
              <a:rPr lang="fr-FR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cœur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 ses </a:t>
            </a:r>
            <a:r>
              <a:rPr lang="fr-FR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préoccupations.</a:t>
            </a:r>
          </a:p>
          <a:p>
            <a:pPr>
              <a:lnSpc>
                <a:spcPct val="150000"/>
              </a:lnSpc>
            </a:pP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08944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47FBD-77DA-4939-B393-0C3D4123D765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31640" y="38550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spc="-10" dirty="0">
                <a:solidFill>
                  <a:srgbClr val="DD4215"/>
                </a:solidFill>
                <a:latin typeface="+mn-lt"/>
              </a:rPr>
              <a:t>Objectifs de l’association ACS-P</a:t>
            </a:r>
            <a:endParaRPr lang="fr-FR" sz="2800" b="1" dirty="0">
              <a:solidFill>
                <a:srgbClr val="DD4215"/>
              </a:solidFill>
              <a:latin typeface="+mn-lt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1464692" y="1473651"/>
            <a:ext cx="7355780" cy="184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1050"/>
              </a:spcBef>
            </a:pPr>
            <a:r>
              <a:rPr lang="fr-FR" sz="2000" b="1" i="1" spc="-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Lutter</a:t>
            </a:r>
            <a:r>
              <a:rPr lang="fr-FR" sz="2000" b="1" spc="-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contre le renoncement aux soins</a:t>
            </a:r>
            <a:endParaRPr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730250" marR="55880" indent="-285750">
              <a:lnSpc>
                <a:spcPct val="100000"/>
              </a:lnSpc>
              <a:spcBef>
                <a:spcPts val="730"/>
              </a:spcBef>
              <a:buClr>
                <a:srgbClr val="F29400"/>
              </a:buClr>
              <a:buFont typeface="Wingdings" panose="05000000000000000000" pitchFamily="2" charset="2"/>
              <a:buChar char="§"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Rendre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possible l’accès à des soins de qualité pour </a:t>
            </a: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tous. L’objectif est de limiter le reste à charge sur des dépenses de santé coûteuses et d’éviter l’avance de frais grâce au tiers payant tout en bénéficiant d’un accès à des réseaux de soins (Kalivia, Optistya et Audistya) ayant négocié des tarifs auprès des professionnels de santé, notamment en dentaire, optique et audioprothèse</a:t>
            </a:r>
            <a:r>
              <a:rPr lang="fr-FR" sz="16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444500" marR="55880">
              <a:lnSpc>
                <a:spcPct val="100000"/>
              </a:lnSpc>
              <a:spcBef>
                <a:spcPts val="730"/>
              </a:spcBef>
            </a:pPr>
            <a:endParaRPr lang="fr-FR" sz="1600" b="1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6740" y="4326776"/>
            <a:ext cx="6779716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2000" b="1" i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Accompagner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 les populations fragilisées</a:t>
            </a:r>
            <a:endParaRPr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352425" marR="5080" indent="-285750">
              <a:buClr>
                <a:srgbClr val="F29400"/>
              </a:buClr>
              <a:buFont typeface="Wingdings" panose="05000000000000000000" pitchFamily="2" charset="2"/>
              <a:buChar char="§"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Aider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les personnes en difficulté </a:t>
            </a: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dans la construction de leurs dossiers et les conseiller dans la durée. Cette proximité est importante pour cette population qui n’a pas toujours accès  à Internet et plus ou moins de mobilité</a:t>
            </a:r>
            <a:r>
              <a:rPr lang="fr-FR" sz="1400" i="1" dirty="0" smtClean="0">
                <a:solidFill>
                  <a:srgbClr val="58595B"/>
                </a:solidFill>
                <a:latin typeface="+mn-lt"/>
              </a:rPr>
              <a:t>.</a:t>
            </a:r>
            <a:endParaRPr lang="fr-FR" sz="1400" i="1" dirty="0">
              <a:solidFill>
                <a:srgbClr val="58595B"/>
              </a:solidFill>
              <a:latin typeface="+mn-lt"/>
              <a:cs typeface="Calibri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881882" y="3229421"/>
            <a:ext cx="6400800" cy="1043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2000" b="1" i="1" spc="-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Proposer</a:t>
            </a:r>
            <a:r>
              <a:rPr lang="fr-FR" sz="2000" b="1" spc="-5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 une protection de qualité</a:t>
            </a:r>
            <a:endParaRPr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349250" marR="55880" indent="-285750">
              <a:lnSpc>
                <a:spcPct val="100000"/>
              </a:lnSpc>
              <a:buClr>
                <a:srgbClr val="F29400"/>
              </a:buClr>
              <a:buFont typeface="Wingdings" panose="05000000000000000000" pitchFamily="2" charset="2"/>
              <a:buChar char="§"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Simplifier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le choix des </a:t>
            </a: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bénéficiaires. </a:t>
            </a:r>
            <a:endParaRPr lang="fr-FR" sz="1400" i="1" dirty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  <a:p>
            <a:pPr marL="349250" marR="55880" indent="-285750">
              <a:lnSpc>
                <a:spcPct val="100000"/>
              </a:lnSpc>
              <a:buClr>
                <a:srgbClr val="F29400"/>
              </a:buClr>
              <a:buFont typeface="Wingdings" panose="05000000000000000000" pitchFamily="2" charset="2"/>
              <a:buChar char="§"/>
            </a:pP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Renforcer 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le rapport qualité/prix des </a:t>
            </a: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Calibri"/>
              </a:rPr>
              <a:t>contrats</a:t>
            </a:r>
            <a:r>
              <a:rPr lang="fr-FR" sz="1400" i="1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. </a:t>
            </a:r>
          </a:p>
          <a:p>
            <a:pPr marL="444500" marR="55880">
              <a:lnSpc>
                <a:spcPct val="100000"/>
              </a:lnSpc>
              <a:spcBef>
                <a:spcPts val="730"/>
              </a:spcBef>
            </a:pPr>
            <a:endParaRPr lang="fr-FR" sz="1400" dirty="0">
              <a:cs typeface="Calibri"/>
            </a:endParaRPr>
          </a:p>
        </p:txBody>
      </p:sp>
      <p:sp>
        <p:nvSpPr>
          <p:cNvPr id="15" name="object 3"/>
          <p:cNvSpPr/>
          <p:nvPr/>
        </p:nvSpPr>
        <p:spPr>
          <a:xfrm>
            <a:off x="1406331" y="1575842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3"/>
          <p:cNvSpPr/>
          <p:nvPr/>
        </p:nvSpPr>
        <p:spPr>
          <a:xfrm>
            <a:off x="1407656" y="3320451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3"/>
          <p:cNvSpPr/>
          <p:nvPr/>
        </p:nvSpPr>
        <p:spPr>
          <a:xfrm>
            <a:off x="1407542" y="4437112"/>
            <a:ext cx="316865" cy="117840"/>
          </a:xfrm>
          <a:custGeom>
            <a:avLst/>
            <a:gdLst/>
            <a:ahLst/>
            <a:cxnLst/>
            <a:rect l="l" t="t" r="r" b="b"/>
            <a:pathLst>
              <a:path w="316864" h="156844">
                <a:moveTo>
                  <a:pt x="310222" y="0"/>
                </a:moveTo>
                <a:lnTo>
                  <a:pt x="6464" y="0"/>
                </a:lnTo>
                <a:lnTo>
                  <a:pt x="0" y="6464"/>
                </a:lnTo>
                <a:lnTo>
                  <a:pt x="0" y="149974"/>
                </a:lnTo>
                <a:lnTo>
                  <a:pt x="6464" y="156438"/>
                </a:lnTo>
                <a:lnTo>
                  <a:pt x="310222" y="156438"/>
                </a:lnTo>
                <a:lnTo>
                  <a:pt x="316687" y="149974"/>
                </a:lnTo>
                <a:lnTo>
                  <a:pt x="316687" y="6464"/>
                </a:lnTo>
                <a:lnTo>
                  <a:pt x="310222" y="0"/>
                </a:lnTo>
                <a:close/>
              </a:path>
            </a:pathLst>
          </a:custGeom>
          <a:solidFill>
            <a:srgbClr val="DD421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1163862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5"/>
          <p:cNvSpPr>
            <a:spLocks noGrp="1"/>
          </p:cNvSpPr>
          <p:nvPr>
            <p:ph type="title"/>
          </p:nvPr>
        </p:nvSpPr>
        <p:spPr>
          <a:xfrm>
            <a:off x="5068253" y="2554896"/>
            <a:ext cx="3817193" cy="1656904"/>
          </a:xfrm>
        </p:spPr>
        <p:txBody>
          <a:bodyPr/>
          <a:lstStyle/>
          <a:p>
            <a:pPr algn="l"/>
            <a:r>
              <a:rPr lang="fr-FR" sz="4800" dirty="0" smtClean="0"/>
              <a:t>Dispositifs </a:t>
            </a:r>
            <a:br>
              <a:rPr lang="fr-FR" sz="4800" dirty="0" smtClean="0"/>
            </a:br>
            <a:r>
              <a:rPr lang="fr-FR" sz="4800" dirty="0" smtClean="0"/>
              <a:t>sociaux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581948-E0F8-40AA-91C1-E3A36CC92AB5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3825671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B34A8-0143-46D4-862E-D63212CA933F}" type="slidenum">
              <a:rPr lang="fr-FR"/>
              <a:pPr>
                <a:defRPr/>
              </a:pPr>
              <a:t>9</a:t>
            </a:fld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946542" y="1272921"/>
            <a:ext cx="3698559" cy="3211816"/>
            <a:chOff x="864587" y="1191470"/>
            <a:chExt cx="3698559" cy="3211816"/>
          </a:xfrm>
        </p:grpSpPr>
        <p:sp>
          <p:nvSpPr>
            <p:cNvPr id="3" name="Freeform 8"/>
            <p:cNvSpPr>
              <a:spLocks noChangeAspect="1"/>
            </p:cNvSpPr>
            <p:nvPr/>
          </p:nvSpPr>
          <p:spPr bwMode="gray">
            <a:xfrm>
              <a:off x="935619" y="1366694"/>
              <a:ext cx="765878" cy="871677"/>
            </a:xfrm>
            <a:custGeom>
              <a:avLst/>
              <a:gdLst>
                <a:gd name="T0" fmla="*/ 2147483647 w 2997"/>
                <a:gd name="T1" fmla="*/ 2147483647 h 3407"/>
                <a:gd name="T2" fmla="*/ 2147483647 w 2997"/>
                <a:gd name="T3" fmla="*/ 2147483647 h 3407"/>
                <a:gd name="T4" fmla="*/ 2147483647 w 2997"/>
                <a:gd name="T5" fmla="*/ 2147483647 h 3407"/>
                <a:gd name="T6" fmla="*/ 2147483647 w 2997"/>
                <a:gd name="T7" fmla="*/ 2147483647 h 3407"/>
                <a:gd name="T8" fmla="*/ 2147483647 w 2997"/>
                <a:gd name="T9" fmla="*/ 2147483647 h 3407"/>
                <a:gd name="T10" fmla="*/ 2147483647 w 2997"/>
                <a:gd name="T11" fmla="*/ 2147483647 h 3407"/>
                <a:gd name="T12" fmla="*/ 0 w 2997"/>
                <a:gd name="T13" fmla="*/ 2147483647 h 3407"/>
                <a:gd name="T14" fmla="*/ 2147483647 w 2997"/>
                <a:gd name="T15" fmla="*/ 2147483647 h 3407"/>
                <a:gd name="T16" fmla="*/ 2147483647 w 2997"/>
                <a:gd name="T17" fmla="*/ 2147483647 h 3407"/>
                <a:gd name="T18" fmla="*/ 2147483647 w 2997"/>
                <a:gd name="T19" fmla="*/ 2147483647 h 3407"/>
                <a:gd name="T20" fmla="*/ 2147483647 w 2997"/>
                <a:gd name="T21" fmla="*/ 2147483647 h 3407"/>
                <a:gd name="T22" fmla="*/ 2147483647 w 2997"/>
                <a:gd name="T23" fmla="*/ 2147483647 h 3407"/>
                <a:gd name="T24" fmla="*/ 2147483647 w 2997"/>
                <a:gd name="T25" fmla="*/ 2147483647 h 3407"/>
                <a:gd name="T26" fmla="*/ 2147483647 w 2997"/>
                <a:gd name="T27" fmla="*/ 2147483647 h 34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7"/>
                <a:gd name="T43" fmla="*/ 0 h 3407"/>
                <a:gd name="T44" fmla="*/ 2997 w 2997"/>
                <a:gd name="T45" fmla="*/ 3407 h 34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7" h="3407">
                  <a:moveTo>
                    <a:pt x="2976" y="2126"/>
                  </a:moveTo>
                  <a:cubicBezTo>
                    <a:pt x="2970" y="2558"/>
                    <a:pt x="2614" y="2761"/>
                    <a:pt x="2614" y="2761"/>
                  </a:cubicBezTo>
                  <a:cubicBezTo>
                    <a:pt x="2614" y="2761"/>
                    <a:pt x="2238" y="2981"/>
                    <a:pt x="1863" y="3201"/>
                  </a:cubicBezTo>
                  <a:cubicBezTo>
                    <a:pt x="1501" y="3407"/>
                    <a:pt x="1129" y="3205"/>
                    <a:pt x="1129" y="3205"/>
                  </a:cubicBezTo>
                  <a:lnTo>
                    <a:pt x="376" y="2775"/>
                  </a:lnTo>
                  <a:cubicBezTo>
                    <a:pt x="376" y="2775"/>
                    <a:pt x="10" y="2585"/>
                    <a:pt x="4" y="2142"/>
                  </a:cubicBezTo>
                  <a:cubicBezTo>
                    <a:pt x="2" y="1707"/>
                    <a:pt x="0" y="1272"/>
                    <a:pt x="0" y="1272"/>
                  </a:cubicBezTo>
                  <a:cubicBezTo>
                    <a:pt x="15" y="811"/>
                    <a:pt x="362" y="635"/>
                    <a:pt x="362" y="635"/>
                  </a:cubicBezTo>
                  <a:cubicBezTo>
                    <a:pt x="362" y="635"/>
                    <a:pt x="736" y="416"/>
                    <a:pt x="1111" y="197"/>
                  </a:cubicBezTo>
                  <a:cubicBezTo>
                    <a:pt x="1485" y="0"/>
                    <a:pt x="1845" y="191"/>
                    <a:pt x="1845" y="191"/>
                  </a:cubicBezTo>
                  <a:cubicBezTo>
                    <a:pt x="1845" y="191"/>
                    <a:pt x="2223" y="407"/>
                    <a:pt x="2602" y="623"/>
                  </a:cubicBezTo>
                  <a:cubicBezTo>
                    <a:pt x="2997" y="887"/>
                    <a:pt x="2972" y="1256"/>
                    <a:pt x="2972" y="1256"/>
                  </a:cubicBezTo>
                  <a:lnTo>
                    <a:pt x="2976" y="2126"/>
                  </a:lnTo>
                  <a:cubicBezTo>
                    <a:pt x="2976" y="2126"/>
                    <a:pt x="2976" y="2126"/>
                    <a:pt x="2976" y="2126"/>
                  </a:cubicBezTo>
                  <a:close/>
                </a:path>
              </a:pathLst>
            </a:custGeom>
            <a:solidFill>
              <a:srgbClr val="DD4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DD4215"/>
                </a:solidFill>
              </a:endParaRPr>
            </a:p>
          </p:txBody>
        </p:sp>
        <p:sp>
          <p:nvSpPr>
            <p:cNvPr id="8" name="Freeform 8"/>
            <p:cNvSpPr>
              <a:spLocks noChangeAspect="1"/>
            </p:cNvSpPr>
            <p:nvPr/>
          </p:nvSpPr>
          <p:spPr bwMode="gray">
            <a:xfrm>
              <a:off x="933078" y="2395819"/>
              <a:ext cx="767148" cy="872946"/>
            </a:xfrm>
            <a:custGeom>
              <a:avLst/>
              <a:gdLst>
                <a:gd name="T0" fmla="*/ 2147483647 w 2997"/>
                <a:gd name="T1" fmla="*/ 2147483647 h 3407"/>
                <a:gd name="T2" fmla="*/ 2147483647 w 2997"/>
                <a:gd name="T3" fmla="*/ 2147483647 h 3407"/>
                <a:gd name="T4" fmla="*/ 2147483647 w 2997"/>
                <a:gd name="T5" fmla="*/ 2147483647 h 3407"/>
                <a:gd name="T6" fmla="*/ 2147483647 w 2997"/>
                <a:gd name="T7" fmla="*/ 2147483647 h 3407"/>
                <a:gd name="T8" fmla="*/ 2147483647 w 2997"/>
                <a:gd name="T9" fmla="*/ 2147483647 h 3407"/>
                <a:gd name="T10" fmla="*/ 2147483647 w 2997"/>
                <a:gd name="T11" fmla="*/ 2147483647 h 3407"/>
                <a:gd name="T12" fmla="*/ 0 w 2997"/>
                <a:gd name="T13" fmla="*/ 2147483647 h 3407"/>
                <a:gd name="T14" fmla="*/ 2147483647 w 2997"/>
                <a:gd name="T15" fmla="*/ 2147483647 h 3407"/>
                <a:gd name="T16" fmla="*/ 2147483647 w 2997"/>
                <a:gd name="T17" fmla="*/ 2147483647 h 3407"/>
                <a:gd name="T18" fmla="*/ 2147483647 w 2997"/>
                <a:gd name="T19" fmla="*/ 2147483647 h 3407"/>
                <a:gd name="T20" fmla="*/ 2147483647 w 2997"/>
                <a:gd name="T21" fmla="*/ 2147483647 h 3407"/>
                <a:gd name="T22" fmla="*/ 2147483647 w 2997"/>
                <a:gd name="T23" fmla="*/ 2147483647 h 3407"/>
                <a:gd name="T24" fmla="*/ 2147483647 w 2997"/>
                <a:gd name="T25" fmla="*/ 2147483647 h 3407"/>
                <a:gd name="T26" fmla="*/ 2147483647 w 2997"/>
                <a:gd name="T27" fmla="*/ 2147483647 h 34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7"/>
                <a:gd name="T43" fmla="*/ 0 h 3407"/>
                <a:gd name="T44" fmla="*/ 2997 w 2997"/>
                <a:gd name="T45" fmla="*/ 3407 h 34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7" h="3407">
                  <a:moveTo>
                    <a:pt x="2976" y="2126"/>
                  </a:moveTo>
                  <a:cubicBezTo>
                    <a:pt x="2970" y="2558"/>
                    <a:pt x="2614" y="2761"/>
                    <a:pt x="2614" y="2761"/>
                  </a:cubicBezTo>
                  <a:cubicBezTo>
                    <a:pt x="2614" y="2761"/>
                    <a:pt x="2238" y="2981"/>
                    <a:pt x="1863" y="3201"/>
                  </a:cubicBezTo>
                  <a:cubicBezTo>
                    <a:pt x="1501" y="3407"/>
                    <a:pt x="1129" y="3205"/>
                    <a:pt x="1129" y="3205"/>
                  </a:cubicBezTo>
                  <a:lnTo>
                    <a:pt x="376" y="2775"/>
                  </a:lnTo>
                  <a:cubicBezTo>
                    <a:pt x="376" y="2775"/>
                    <a:pt x="10" y="2585"/>
                    <a:pt x="4" y="2142"/>
                  </a:cubicBezTo>
                  <a:cubicBezTo>
                    <a:pt x="2" y="1707"/>
                    <a:pt x="0" y="1272"/>
                    <a:pt x="0" y="1272"/>
                  </a:cubicBezTo>
                  <a:cubicBezTo>
                    <a:pt x="15" y="811"/>
                    <a:pt x="362" y="635"/>
                    <a:pt x="362" y="635"/>
                  </a:cubicBezTo>
                  <a:cubicBezTo>
                    <a:pt x="362" y="635"/>
                    <a:pt x="736" y="416"/>
                    <a:pt x="1111" y="197"/>
                  </a:cubicBezTo>
                  <a:cubicBezTo>
                    <a:pt x="1485" y="0"/>
                    <a:pt x="1845" y="191"/>
                    <a:pt x="1845" y="191"/>
                  </a:cubicBezTo>
                  <a:cubicBezTo>
                    <a:pt x="1845" y="191"/>
                    <a:pt x="2223" y="407"/>
                    <a:pt x="2602" y="623"/>
                  </a:cubicBezTo>
                  <a:cubicBezTo>
                    <a:pt x="2997" y="887"/>
                    <a:pt x="2972" y="1256"/>
                    <a:pt x="2972" y="1256"/>
                  </a:cubicBezTo>
                  <a:lnTo>
                    <a:pt x="2976" y="2126"/>
                  </a:lnTo>
                  <a:cubicBezTo>
                    <a:pt x="2976" y="2126"/>
                    <a:pt x="2976" y="2126"/>
                    <a:pt x="2976" y="2126"/>
                  </a:cubicBezTo>
                  <a:close/>
                </a:path>
              </a:pathLst>
            </a:custGeom>
            <a:solidFill>
              <a:srgbClr val="DD4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DD4215"/>
                </a:solidFill>
              </a:endParaRPr>
            </a:p>
          </p:txBody>
        </p:sp>
        <p:sp>
          <p:nvSpPr>
            <p:cNvPr id="9" name="Freeform 8"/>
            <p:cNvSpPr>
              <a:spLocks noChangeAspect="1"/>
            </p:cNvSpPr>
            <p:nvPr/>
          </p:nvSpPr>
          <p:spPr bwMode="gray">
            <a:xfrm>
              <a:off x="929997" y="3426213"/>
              <a:ext cx="767148" cy="870407"/>
            </a:xfrm>
            <a:custGeom>
              <a:avLst/>
              <a:gdLst>
                <a:gd name="T0" fmla="*/ 2147483647 w 2997"/>
                <a:gd name="T1" fmla="*/ 2147483647 h 3407"/>
                <a:gd name="T2" fmla="*/ 2147483647 w 2997"/>
                <a:gd name="T3" fmla="*/ 2147483647 h 3407"/>
                <a:gd name="T4" fmla="*/ 2147483647 w 2997"/>
                <a:gd name="T5" fmla="*/ 2147483647 h 3407"/>
                <a:gd name="T6" fmla="*/ 2147483647 w 2997"/>
                <a:gd name="T7" fmla="*/ 2147483647 h 3407"/>
                <a:gd name="T8" fmla="*/ 2147483647 w 2997"/>
                <a:gd name="T9" fmla="*/ 2147483647 h 3407"/>
                <a:gd name="T10" fmla="*/ 2147483647 w 2997"/>
                <a:gd name="T11" fmla="*/ 2147483647 h 3407"/>
                <a:gd name="T12" fmla="*/ 0 w 2997"/>
                <a:gd name="T13" fmla="*/ 2147483647 h 3407"/>
                <a:gd name="T14" fmla="*/ 2147483647 w 2997"/>
                <a:gd name="T15" fmla="*/ 2147483647 h 3407"/>
                <a:gd name="T16" fmla="*/ 2147483647 w 2997"/>
                <a:gd name="T17" fmla="*/ 2147483647 h 3407"/>
                <a:gd name="T18" fmla="*/ 2147483647 w 2997"/>
                <a:gd name="T19" fmla="*/ 2147483647 h 3407"/>
                <a:gd name="T20" fmla="*/ 2147483647 w 2997"/>
                <a:gd name="T21" fmla="*/ 2147483647 h 3407"/>
                <a:gd name="T22" fmla="*/ 2147483647 w 2997"/>
                <a:gd name="T23" fmla="*/ 2147483647 h 3407"/>
                <a:gd name="T24" fmla="*/ 2147483647 w 2997"/>
                <a:gd name="T25" fmla="*/ 2147483647 h 3407"/>
                <a:gd name="T26" fmla="*/ 2147483647 w 2997"/>
                <a:gd name="T27" fmla="*/ 2147483647 h 34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97"/>
                <a:gd name="T43" fmla="*/ 0 h 3407"/>
                <a:gd name="T44" fmla="*/ 2997 w 2997"/>
                <a:gd name="T45" fmla="*/ 3407 h 34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97" h="3407">
                  <a:moveTo>
                    <a:pt x="2976" y="2126"/>
                  </a:moveTo>
                  <a:cubicBezTo>
                    <a:pt x="2970" y="2558"/>
                    <a:pt x="2614" y="2761"/>
                    <a:pt x="2614" y="2761"/>
                  </a:cubicBezTo>
                  <a:cubicBezTo>
                    <a:pt x="2614" y="2761"/>
                    <a:pt x="2238" y="2981"/>
                    <a:pt x="1863" y="3201"/>
                  </a:cubicBezTo>
                  <a:cubicBezTo>
                    <a:pt x="1501" y="3407"/>
                    <a:pt x="1129" y="3205"/>
                    <a:pt x="1129" y="3205"/>
                  </a:cubicBezTo>
                  <a:lnTo>
                    <a:pt x="376" y="2775"/>
                  </a:lnTo>
                  <a:cubicBezTo>
                    <a:pt x="376" y="2775"/>
                    <a:pt x="10" y="2585"/>
                    <a:pt x="4" y="2142"/>
                  </a:cubicBezTo>
                  <a:cubicBezTo>
                    <a:pt x="2" y="1707"/>
                    <a:pt x="0" y="1272"/>
                    <a:pt x="0" y="1272"/>
                  </a:cubicBezTo>
                  <a:cubicBezTo>
                    <a:pt x="15" y="811"/>
                    <a:pt x="362" y="635"/>
                    <a:pt x="362" y="635"/>
                  </a:cubicBezTo>
                  <a:cubicBezTo>
                    <a:pt x="362" y="635"/>
                    <a:pt x="736" y="416"/>
                    <a:pt x="1111" y="197"/>
                  </a:cubicBezTo>
                  <a:cubicBezTo>
                    <a:pt x="1485" y="0"/>
                    <a:pt x="1845" y="191"/>
                    <a:pt x="1845" y="191"/>
                  </a:cubicBezTo>
                  <a:cubicBezTo>
                    <a:pt x="1845" y="191"/>
                    <a:pt x="2223" y="407"/>
                    <a:pt x="2602" y="623"/>
                  </a:cubicBezTo>
                  <a:cubicBezTo>
                    <a:pt x="2997" y="887"/>
                    <a:pt x="2972" y="1256"/>
                    <a:pt x="2972" y="1256"/>
                  </a:cubicBezTo>
                  <a:lnTo>
                    <a:pt x="2976" y="2126"/>
                  </a:lnTo>
                  <a:cubicBezTo>
                    <a:pt x="2976" y="2126"/>
                    <a:pt x="2976" y="2126"/>
                    <a:pt x="2976" y="2126"/>
                  </a:cubicBezTo>
                  <a:close/>
                </a:path>
              </a:pathLst>
            </a:custGeom>
            <a:solidFill>
              <a:srgbClr val="DD42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DD4215"/>
                </a:solidFill>
              </a:endParaRPr>
            </a:p>
          </p:txBody>
        </p:sp>
        <p:sp>
          <p:nvSpPr>
            <p:cNvPr id="10" name="Connecteur droit 9"/>
            <p:cNvSpPr>
              <a:spLocks noChangeShapeType="1"/>
            </p:cNvSpPr>
            <p:nvPr/>
          </p:nvSpPr>
          <p:spPr bwMode="auto">
            <a:xfrm flipH="1">
              <a:off x="1302131" y="1191470"/>
              <a:ext cx="11431" cy="2738830"/>
            </a:xfrm>
            <a:prstGeom prst="line">
              <a:avLst/>
            </a:prstGeom>
            <a:noFill/>
            <a:ln w="28575" algn="ctr">
              <a:solidFill>
                <a:srgbClr val="DD421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rgbClr val="DD4215"/>
                </a:solidFill>
              </a:endParaRPr>
            </a:p>
          </p:txBody>
        </p:sp>
        <p:sp>
          <p:nvSpPr>
            <p:cNvPr id="11" name="Connecteur droit 11"/>
            <p:cNvSpPr>
              <a:spLocks noChangeShapeType="1"/>
            </p:cNvSpPr>
            <p:nvPr/>
          </p:nvSpPr>
          <p:spPr bwMode="auto">
            <a:xfrm>
              <a:off x="1304037" y="1206359"/>
              <a:ext cx="3259109" cy="0"/>
            </a:xfrm>
            <a:prstGeom prst="line">
              <a:avLst/>
            </a:prstGeom>
            <a:noFill/>
            <a:ln w="28575" algn="ctr">
              <a:solidFill>
                <a:srgbClr val="DD421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Zone de texte 2"/>
            <p:cNvSpPr txBox="1">
              <a:spLocks noChangeArrowheads="1"/>
            </p:cNvSpPr>
            <p:nvPr/>
          </p:nvSpPr>
          <p:spPr bwMode="auto">
            <a:xfrm>
              <a:off x="924917" y="1619357"/>
              <a:ext cx="795091" cy="45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PUM</a:t>
              </a:r>
              <a: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rgbClr val="DD4215"/>
                  </a:solidFill>
                  <a:effectLst/>
                  <a:latin typeface="Calibri" pitchFamily="34" charset="0"/>
                  <a:cs typeface="Arial" pitchFamily="34" charset="0"/>
                </a:rPr>
                <a:t/>
              </a:r>
              <a:br>
                <a: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rgbClr val="DD4215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DD4215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Zone de texte 2"/>
            <p:cNvSpPr txBox="1">
              <a:spLocks noChangeArrowheads="1"/>
            </p:cNvSpPr>
            <p:nvPr/>
          </p:nvSpPr>
          <p:spPr bwMode="auto">
            <a:xfrm>
              <a:off x="864587" y="2667515"/>
              <a:ext cx="899875" cy="65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CMU-C</a:t>
              </a:r>
              <a:r>
                <a:rPr kumimoji="0" lang="fr-FR" sz="1400" b="1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  <a:t/>
              </a:r>
              <a:br>
                <a:rPr kumimoji="0" lang="fr-FR" sz="1400" b="1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  <a:cs typeface="Arial" pitchFamily="34" charset="0"/>
                </a:rPr>
              </a:br>
              <a:endParaRPr kumimoji="0" lang="fr-F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Zone de texte 2"/>
            <p:cNvSpPr txBox="1">
              <a:spLocks noChangeArrowheads="1"/>
            </p:cNvSpPr>
            <p:nvPr/>
          </p:nvSpPr>
          <p:spPr bwMode="auto">
            <a:xfrm>
              <a:off x="980703" y="3689057"/>
              <a:ext cx="656648" cy="714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ACS</a:t>
              </a:r>
              <a:endParaRPr kumimoji="0" lang="fr-FR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Espace réservé du contenu 6"/>
          <p:cNvSpPr>
            <a:spLocks noGrp="1"/>
          </p:cNvSpPr>
          <p:nvPr>
            <p:ph idx="1"/>
          </p:nvPr>
        </p:nvSpPr>
        <p:spPr>
          <a:xfrm>
            <a:off x="2066468" y="1664331"/>
            <a:ext cx="6812295" cy="3405231"/>
          </a:xfrm>
        </p:spPr>
        <p:txBody>
          <a:bodyPr anchor="t"/>
          <a:lstStyle/>
          <a:p>
            <a:pPr indent="0">
              <a:spcBef>
                <a:spcPts val="1080"/>
              </a:spcBef>
              <a:buClr>
                <a:srgbClr val="DD4215"/>
              </a:buClr>
              <a:defRPr/>
            </a:pP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es dispositifs sociaux sont destinés à venir en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aide </a:t>
            </a:r>
            <a:b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aux personnes à faibles ressources et en situation de précarité.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indent="0">
              <a:spcBef>
                <a:spcPts val="1080"/>
              </a:spcBef>
              <a:buClr>
                <a:srgbClr val="DD4215"/>
              </a:buClr>
              <a:defRPr/>
            </a:pPr>
            <a:endParaRPr lang="fr-FR" sz="14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1080"/>
              </a:spcBef>
              <a:defRPr/>
            </a:pP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L’objectif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est de faire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disparaître les obstacles et les difficultés que rencontrent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ces personnes </a:t>
            </a:r>
            <a:r>
              <a:rPr lang="fr-FR" sz="1400" b="0" dirty="0">
                <a:solidFill>
                  <a:schemeClr val="bg1">
                    <a:lumMod val="50000"/>
                  </a:schemeClr>
                </a:solidFill>
              </a:rPr>
              <a:t>dans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l'accès à la prévention et aux soins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1080"/>
              </a:spcBef>
              <a:defRPr/>
            </a:pPr>
            <a:endParaRPr lang="fr-FR" sz="14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indent="0">
              <a:spcBef>
                <a:spcPts val="1080"/>
              </a:spcBef>
              <a:defRPr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Harmonie Mutuelle accompagne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 les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bénéficiaires 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de ces dispositifs dans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leurs démarches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, leur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propose des solutions adaptées</a:t>
            </a:r>
            <a:r>
              <a:rPr lang="fr-FR" sz="1400" b="0" dirty="0" smtClean="0">
                <a:solidFill>
                  <a:schemeClr val="bg1">
                    <a:lumMod val="50000"/>
                  </a:schemeClr>
                </a:solidFill>
              </a:rPr>
              <a:t> à leur situation et leur 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donne accès aux avantages de la mutuelle</a:t>
            </a:r>
            <a:r>
              <a:rPr lang="fr-FR" sz="1400" dirty="0" smtClean="0"/>
              <a:t>.</a:t>
            </a:r>
            <a:endParaRPr lang="fr-FR" sz="1400" dirty="0"/>
          </a:p>
          <a:p>
            <a:pPr>
              <a:defRPr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pPr indent="0">
              <a:buClr>
                <a:srgbClr val="DD4215"/>
              </a:buClr>
              <a:defRPr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pPr>
              <a:defRPr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  <a:p>
            <a:pPr marL="23813" indent="0">
              <a:defRPr/>
            </a:pPr>
            <a:endParaRPr lang="fr-FR" sz="2000" dirty="0" smtClean="0"/>
          </a:p>
          <a:p>
            <a:pPr marL="366713">
              <a:buFont typeface="Arial" pitchFamily="34" charset="0"/>
              <a:buChar char="•"/>
              <a:defRPr/>
            </a:pPr>
            <a:endParaRPr lang="fr-FR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430313" y="332656"/>
            <a:ext cx="2970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spc="-10" dirty="0" smtClean="0">
                <a:solidFill>
                  <a:srgbClr val="DD4215"/>
                </a:solidFill>
                <a:latin typeface="+mn-lt"/>
              </a:rPr>
              <a:t>Dispositifs sociaux </a:t>
            </a:r>
            <a:endParaRPr lang="fr-FR" sz="2800" b="1" dirty="0">
              <a:solidFill>
                <a:srgbClr val="DD4215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1_Modèle par défaut">
  <a:themeElements>
    <a:clrScheme name="1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Modèle par défau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C00000"/>
          </a:solidFill>
        </a:ln>
      </a:spPr>
      <a:bodyPr wrap="none">
        <a:spAutoFit/>
      </a:bodyPr>
      <a:lstStyle>
        <a:defPPr>
          <a:defRPr dirty="0">
            <a:sym typeface="Wingdings"/>
          </a:defRPr>
        </a:defPPr>
      </a:lstStyle>
    </a:spDef>
  </a:objectDefaults>
  <a:extraClrSchemeLst>
    <a:extraClrScheme>
      <a:clrScheme name="1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BCDB2823FEE5408C643C27E29C0A93" ma:contentTypeVersion="0" ma:contentTypeDescription="Crée un document." ma:contentTypeScope="" ma:versionID="0e670e3a615bff94af6bda3d22f137d2">
  <xsd:schema xmlns:xsd="http://www.w3.org/2001/XMLSchema" xmlns:p="http://schemas.microsoft.com/office/2006/metadata/properties" targetNamespace="http://schemas.microsoft.com/office/2006/metadata/properties" ma:root="true" ma:fieldsID="75019ab185b48580fc336df4da24a70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B2A88E7-420D-4033-89D9-1D1B362ED747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BD1F1C-D8E4-4EE8-90DE-25C0C71EB1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48016F-D4AB-4782-A167-C5FE3643DF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4759</TotalTime>
  <Words>1548</Words>
  <Application>Microsoft Office PowerPoint</Application>
  <PresentationFormat>Affichage à l'écran (4:3)</PresentationFormat>
  <Paragraphs>360</Paragraphs>
  <Slides>30</Slides>
  <Notes>30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2" baseType="lpstr">
      <vt:lpstr>11_Modèle par défaut</vt:lpstr>
      <vt:lpstr>Conception personnalisée</vt:lpstr>
      <vt:lpstr>Permettre l’accès à la santé des populations en situation de précarité Sensibilisation des adhérents COORACE   </vt:lpstr>
      <vt:lpstr>Sommaire</vt:lpstr>
      <vt:lpstr>Harmonie Mutuelle 1ère mutuelle de France</vt:lpstr>
      <vt:lpstr>Harmonie Mutuelle en chiffres  </vt:lpstr>
      <vt:lpstr>Association ACS-P</vt:lpstr>
      <vt:lpstr>Association pour l’Accès à la Complémentaire Santé  des Populations en précarité : ACS‐P</vt:lpstr>
      <vt:lpstr>Diapositive 7</vt:lpstr>
      <vt:lpstr>Dispositifs  sociaux</vt:lpstr>
      <vt:lpstr>Diapositive 9</vt:lpstr>
      <vt:lpstr>La Protection Universelle Maladie</vt:lpstr>
      <vt:lpstr>La PUM une assurance maladie pour tous   La protection universelle maladie est prévue par l’article 59 de la loi de financement de la sécurité sociale pour 2016.  </vt:lpstr>
      <vt:lpstr>PUM suite  Conditions pour en bénéficier ?  </vt:lpstr>
      <vt:lpstr>  CMU complémentaire  (CMU-C)</vt:lpstr>
      <vt:lpstr>CMU complémentaire</vt:lpstr>
      <vt:lpstr>CMU complémentaire suite   </vt:lpstr>
      <vt:lpstr>Diapositive 16</vt:lpstr>
      <vt:lpstr> Aide au paiement  d’une  Complémentaire  Santé (ACS)</vt:lpstr>
      <vt:lpstr>Aide au paiement d’une Complémentaire Santé (ACS) </vt:lpstr>
      <vt:lpstr>Aide au paiement d’une Complémentaire Santé (ACS) suite  </vt:lpstr>
      <vt:lpstr>Aide au paiement d’une Complémentaire Santé (ACS) suite </vt:lpstr>
      <vt:lpstr>Aide au paiement d’une Complémentaire Santé (ACS) suite   </vt:lpstr>
      <vt:lpstr>Aide au paiement d’une Complémentaire Santé (ACS) suite  </vt:lpstr>
      <vt:lpstr>Offre Accès Santé  </vt:lpstr>
      <vt:lpstr>Offre Accès Santé Une approche 100 % mutualiste</vt:lpstr>
      <vt:lpstr> Accompagnement des bénéficiaires </vt:lpstr>
      <vt:lpstr>Accompagnement des bénéficiaires</vt:lpstr>
      <vt:lpstr>Accompagnement des bénéficiaires suite </vt:lpstr>
      <vt:lpstr>Accompagnement des bénéficiaires suite </vt:lpstr>
      <vt:lpstr>Diapositive 29</vt:lpstr>
      <vt:lpstr>Diapositive 30</vt:lpstr>
    </vt:vector>
  </TitlesOfParts>
  <Company>PREVIADE-MUTOUEST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 prescripteurs</dc:title>
  <dc:creator>LUPINI</dc:creator>
  <cp:lastModifiedBy>coorace</cp:lastModifiedBy>
  <cp:revision>1035</cp:revision>
  <cp:lastPrinted>2015-10-08T11:03:41Z</cp:lastPrinted>
  <dcterms:created xsi:type="dcterms:W3CDTF">2005-10-04T13:16:45Z</dcterms:created>
  <dcterms:modified xsi:type="dcterms:W3CDTF">2016-02-05T16:06:04Z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0x01010096BCDB2823FEE5408C643C27E29C0A93</vt:lpwstr>
  </property>
  <property fmtid="{D5CDD505-2E9C-101B-9397-08002B2CF9AE}" pid="3" name="docComp">
    <vt:lpwstr/>
  </property>
  <property fmtid="{D5CDD505-2E9C-101B-9397-08002B2CF9AE}" pid="4" name="regionmanageriale">
    <vt:lpwstr>10</vt:lpwstr>
  </property>
  <property fmtid="{D5CDD505-2E9C-101B-9397-08002B2CF9AE}" pid="5" name="formatdocument">
    <vt:lpwstr>7</vt:lpwstr>
  </property>
  <property fmtid="{D5CDD505-2E9C-101B-9397-08002B2CF9AE}" pid="6" name="typedocument">
    <vt:lpwstr>18</vt:lpwstr>
  </property>
  <property fmtid="{D5CDD505-2E9C-101B-9397-08002B2CF9AE}" pid="7" name="Serviceprod">
    <vt:lpwstr>600</vt:lpwstr>
  </property>
  <property fmtid="{D5CDD505-2E9C-101B-9397-08002B2CF9AE}" pid="8" name="direction">
    <vt:lpwstr>125</vt:lpwstr>
  </property>
  <property fmtid="{D5CDD505-2E9C-101B-9397-08002B2CF9AE}" pid="9" name="cat.">
    <vt:lpwstr>Kit prescripteurs</vt:lpwstr>
  </property>
</Properties>
</file>