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5" r:id="rId3"/>
  </p:sldMasterIdLst>
  <p:notesMasterIdLst>
    <p:notesMasterId r:id="rId23"/>
  </p:notesMasterIdLst>
  <p:sldIdLst>
    <p:sldId id="431" r:id="rId4"/>
    <p:sldId id="328" r:id="rId5"/>
    <p:sldId id="411" r:id="rId6"/>
    <p:sldId id="410" r:id="rId7"/>
    <p:sldId id="428" r:id="rId8"/>
    <p:sldId id="397" r:id="rId9"/>
    <p:sldId id="407" r:id="rId10"/>
    <p:sldId id="401" r:id="rId11"/>
    <p:sldId id="408" r:id="rId12"/>
    <p:sldId id="403" r:id="rId13"/>
    <p:sldId id="404" r:id="rId14"/>
    <p:sldId id="427" r:id="rId15"/>
    <p:sldId id="405" r:id="rId16"/>
    <p:sldId id="412" r:id="rId17"/>
    <p:sldId id="422" r:id="rId18"/>
    <p:sldId id="413" r:id="rId19"/>
    <p:sldId id="424" r:id="rId20"/>
    <p:sldId id="430" r:id="rId21"/>
    <p:sldId id="42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OLA Jessica" initials="VJ" lastIdx="1" clrIdx="0"/>
  <p:cmAuthor id="1" name="VONDERSCHER Jessica" initials="VJ" lastIdx="8" clrIdx="1">
    <p:extLst>
      <p:ext uri="{19B8F6BF-5375-455C-9EA6-DF929625EA0E}">
        <p15:presenceInfo xmlns:p15="http://schemas.microsoft.com/office/powerpoint/2012/main" userId="S-1-5-21-1390067357-1606980848-725345543-5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79C"/>
    <a:srgbClr val="FCB72D"/>
    <a:srgbClr val="7CA180"/>
    <a:srgbClr val="494F57"/>
    <a:srgbClr val="FFE4B9"/>
    <a:srgbClr val="D1DBCC"/>
    <a:srgbClr val="B2B0B5"/>
    <a:srgbClr val="574098"/>
    <a:srgbClr val="D7D2D1"/>
    <a:srgbClr val="99D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6559" autoAdjust="0"/>
  </p:normalViewPr>
  <p:slideViewPr>
    <p:cSldViewPr>
      <p:cViewPr varScale="1">
        <p:scale>
          <a:sx n="62" d="100"/>
          <a:sy n="62" d="100"/>
        </p:scale>
        <p:origin x="11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4918-C057-48DC-A955-EA48CEB3477A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372A-727C-4833-911E-6155AE7AB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9372A-727C-4833-911E-6155AE7ABD5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3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3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0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3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59%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risques de récidive des sortants de prison. Une nouvelle évaluation – Mai 2011 – Direction de l’administration pénitentiaire</a:t>
            </a:r>
            <a:endParaRPr lang="fr-FR" dirty="0"/>
          </a:p>
          <a:p>
            <a:r>
              <a:rPr lang="fr-FR" dirty="0"/>
              <a:t>100€ : Rapport</a:t>
            </a:r>
            <a:r>
              <a:rPr lang="fr-FR" baseline="0" dirty="0"/>
              <a:t> de la Commission des Lois du Sénat concernant le projet de loi de finance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9935C-EF86-4890-84B7-ED06A9FAB9F1}" type="slidenum">
              <a:rPr lang="fr-FR" altLang="fr-FR" smtClean="0">
                <a:solidFill>
                  <a:prstClr val="black"/>
                </a:solidFill>
              </a:rPr>
              <a:pPr/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6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0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0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86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0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2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9935C-EF86-4890-84B7-ED06A9FAB9F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0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9372A-727C-4833-911E-6155AE7ABD5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5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372A-727C-4833-911E-6155AE7ABD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9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51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12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5551" y="241308"/>
            <a:ext cx="9480549" cy="5048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defTabSz="1072743">
              <a:defRPr/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8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684" y="-112184"/>
            <a:ext cx="1784349" cy="27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675471" y="429692"/>
            <a:ext cx="719667" cy="7196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900" y="4148675"/>
            <a:ext cx="4919133" cy="2459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78973" y="5528734"/>
            <a:ext cx="1657351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9pPr>
          </a:lstStyle>
          <a:p>
            <a:pPr defTabSz="1071003" eaLnBrk="1" fontAlgn="base" hangingPunct="1">
              <a:lnSpc>
                <a:spcPts val="1408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C0C0C"/>
                </a:solidFill>
              </a:rPr>
              <a:t>Retrouvez-nous sur </a:t>
            </a:r>
          </a:p>
          <a:p>
            <a:pPr defTabSz="1071003" eaLnBrk="1" fontAlgn="base" hangingPunct="1">
              <a:lnSpc>
                <a:spcPts val="1408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C0C0C"/>
                </a:solidFill>
              </a:rPr>
              <a:t>justice.gouv.fr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5278967" y="5469467"/>
            <a:ext cx="20171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723" y="5613409"/>
            <a:ext cx="8233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5700" y="3429000"/>
            <a:ext cx="6600693" cy="720080"/>
          </a:xfrm>
        </p:spPr>
        <p:txBody>
          <a:bodyPr/>
          <a:lstStyle>
            <a:lvl1pPr marL="0" indent="0" algn="l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5" name="Espace réservé du texte 14" descr="xxx" title="xxx"/>
          <p:cNvSpPr>
            <a:spLocks noGrp="1"/>
          </p:cNvSpPr>
          <p:nvPr>
            <p:ph type="body" sz="quarter" idx="10"/>
          </p:nvPr>
        </p:nvSpPr>
        <p:spPr>
          <a:xfrm>
            <a:off x="2675471" y="429693"/>
            <a:ext cx="719667" cy="719063"/>
          </a:xfrm>
        </p:spPr>
        <p:txBody>
          <a:bodyPr bIns="42239" anchor="ctr"/>
          <a:lstStyle>
            <a:lvl1pPr marL="0" indent="0" algn="ctr">
              <a:buNone/>
              <a:defRPr sz="2000" spc="-23" baseline="0">
                <a:solidFill>
                  <a:schemeClr val="accent1"/>
                </a:solidFill>
                <a:latin typeface="+mj-lt"/>
              </a:defRPr>
            </a:lvl1pPr>
            <a:lvl2pPr marL="536433" indent="0">
              <a:buNone/>
              <a:defRPr/>
            </a:lvl2pPr>
            <a:lvl3pPr marL="1072866" indent="0">
              <a:buNone/>
              <a:defRPr/>
            </a:lvl3pPr>
            <a:lvl4pPr marL="1609298" indent="0">
              <a:buNone/>
              <a:defRPr/>
            </a:lvl4pPr>
            <a:lvl5pPr marL="2145731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395705" y="428747"/>
            <a:ext cx="2700300" cy="720000"/>
          </a:xfrm>
        </p:spPr>
        <p:txBody>
          <a:bodyPr lIns="105597" anchor="ctr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  <a:lvl2pPr marL="536433" indent="0">
              <a:buNone/>
              <a:defRPr/>
            </a:lvl2pPr>
            <a:lvl3pPr marL="1072866" indent="0">
              <a:buNone/>
              <a:defRPr/>
            </a:lvl3pPr>
            <a:lvl4pPr marL="1609298" indent="0">
              <a:buNone/>
              <a:defRPr/>
            </a:lvl4pPr>
            <a:lvl5pPr marL="2145731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35705" y="1448788"/>
            <a:ext cx="8460900" cy="1680187"/>
          </a:xfrm>
        </p:spPr>
        <p:txBody>
          <a:bodyPr anchor="b">
            <a:normAutofit/>
          </a:bodyPr>
          <a:lstStyle>
            <a:lvl1pPr>
              <a:lnSpc>
                <a:spcPts val="5632"/>
              </a:lnSpc>
              <a:defRPr sz="5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2495551" y="4268982"/>
            <a:ext cx="2639483" cy="1020233"/>
          </a:xfrm>
        </p:spPr>
        <p:txBody>
          <a:bodyPr lIns="105597" tIns="105597" bIns="105597"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300"/>
            </a:lvl3pPr>
            <a:lvl4pPr marL="1609298" indent="0">
              <a:buNone/>
              <a:defRPr sz="1200"/>
            </a:lvl4pPr>
            <a:lvl5pPr marL="2145731" indent="0">
              <a:buNone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77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1353805" y="6165851"/>
            <a:ext cx="599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900"/>
            </a:lvl1pPr>
            <a:lvl2pPr marL="536433" indent="0">
              <a:buFontTx/>
              <a:buNone/>
              <a:defRPr sz="1600"/>
            </a:lvl2pPr>
            <a:lvl3pPr marL="1072866" indent="0">
              <a:buFontTx/>
              <a:buNone/>
              <a:defRPr sz="1400"/>
            </a:lvl3pPr>
            <a:lvl4pPr marL="1609298" indent="0">
              <a:buFontTx/>
              <a:buNone/>
              <a:defRPr sz="1300"/>
            </a:lvl4pPr>
            <a:lvl5pPr marL="2145731" indent="0">
              <a:buFontTx/>
              <a:buNone/>
              <a:defRPr sz="13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3805" y="6248408"/>
            <a:ext cx="599017" cy="186267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04BA3BC8-AD56-472F-8D18-8D8C71C44541}" type="slidenum">
              <a:rPr lang="fr-FR" altLang="fr-FR">
                <a:solidFill>
                  <a:srgbClr val="0C0C0C"/>
                </a:solidFill>
              </a:rPr>
              <a:pPr/>
              <a:t>‹N°›</a:t>
            </a:fld>
            <a:endParaRPr lang="fr-FR" altLang="fr-FR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9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1353805" y="6165851"/>
            <a:ext cx="599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5713" y="1600200"/>
            <a:ext cx="8437104" cy="43497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 b="0" i="0"/>
            </a:lvl1pPr>
            <a:lvl2pPr marL="536433" indent="0">
              <a:buFontTx/>
              <a:buNone/>
              <a:defRPr sz="1600"/>
            </a:lvl2pPr>
            <a:lvl3pPr marL="1072866" indent="0">
              <a:buFontTx/>
              <a:buNone/>
              <a:defRPr sz="1400"/>
            </a:lvl3pPr>
            <a:lvl4pPr marL="1609298" indent="0">
              <a:buFontTx/>
              <a:buNone/>
              <a:defRPr sz="1300"/>
            </a:lvl4pPr>
            <a:lvl5pPr marL="2145731" indent="0">
              <a:buFontTx/>
              <a:buNone/>
              <a:defRPr sz="13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2"/>
          </p:nvPr>
        </p:nvSpPr>
        <p:spPr>
          <a:xfrm>
            <a:off x="241300" y="1600200"/>
            <a:ext cx="3154400" cy="43497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 b="1"/>
            </a:lvl1pPr>
            <a:lvl2pPr marL="536433" indent="0">
              <a:buFontTx/>
              <a:buNone/>
              <a:defRPr/>
            </a:lvl2pPr>
            <a:lvl3pPr marL="1072866" indent="0">
              <a:buFontTx/>
              <a:buNone/>
              <a:defRPr/>
            </a:lvl3pPr>
            <a:lvl4pPr marL="1609298" indent="0">
              <a:buFontTx/>
              <a:buNone/>
              <a:defRPr/>
            </a:lvl4pPr>
            <a:lvl5pPr marL="2145731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3805" y="6248408"/>
            <a:ext cx="599017" cy="186267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94031C1C-CA66-451C-9A30-4A236BBF7998}" type="slidenum">
              <a:rPr lang="fr-FR" altLang="fr-FR">
                <a:solidFill>
                  <a:srgbClr val="0C0C0C"/>
                </a:solidFill>
              </a:rPr>
              <a:pPr/>
              <a:t>‹N°›</a:t>
            </a:fld>
            <a:endParaRPr lang="fr-FR" altLang="fr-FR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2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9189" y="1585064"/>
            <a:ext cx="5725220" cy="436422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536433" indent="0">
              <a:buNone/>
              <a:defRPr sz="1600"/>
            </a:lvl2pPr>
            <a:lvl3pPr marL="1072866" indent="0">
              <a:buNone/>
              <a:defRPr sz="1400"/>
            </a:lvl3pPr>
            <a:lvl4pPr marL="1609298" indent="0">
              <a:buNone/>
              <a:defRPr sz="1300"/>
            </a:lvl4pPr>
            <a:lvl5pPr marL="2145731" indent="0">
              <a:buNone/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5" y="1585064"/>
            <a:ext cx="5755217" cy="4364221"/>
          </a:xfrm>
        </p:spPr>
        <p:txBody>
          <a:bodyPr/>
          <a:lstStyle>
            <a:lvl1pPr marL="0" indent="0">
              <a:buNone/>
              <a:defRPr sz="1900"/>
            </a:lvl1pPr>
            <a:lvl2pPr marL="536433" indent="0">
              <a:buNone/>
              <a:defRPr sz="1600"/>
            </a:lvl2pPr>
            <a:lvl3pPr marL="1072866" indent="0">
              <a:buNone/>
              <a:defRPr sz="1400"/>
            </a:lvl3pPr>
            <a:lvl4pPr marL="1609298" indent="0">
              <a:buNone/>
              <a:defRPr sz="1300"/>
            </a:lvl4pPr>
            <a:lvl5pPr marL="2145731" indent="0">
              <a:buNone/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04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0" y="274639"/>
            <a:ext cx="117115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1301" y="1535117"/>
            <a:ext cx="5723104" cy="639763"/>
          </a:xfrm>
        </p:spPr>
        <p:txBody>
          <a:bodyPr bIns="105597" anchor="b">
            <a:normAutofit/>
          </a:bodyPr>
          <a:lstStyle>
            <a:lvl1pPr marL="0" indent="0">
              <a:buNone/>
              <a:defRPr sz="19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301" y="2174879"/>
            <a:ext cx="5723104" cy="3774405"/>
          </a:xfrm>
        </p:spPr>
        <p:txBody>
          <a:bodyPr/>
          <a:lstStyle>
            <a:lvl1pPr marL="0" indent="0">
              <a:buNone/>
              <a:defRPr sz="1900"/>
            </a:lvl1pPr>
            <a:lvl2pPr marL="536433" indent="0">
              <a:buNone/>
              <a:defRPr sz="1600"/>
            </a:lvl2pPr>
            <a:lvl3pPr marL="1072866" indent="0">
              <a:buNone/>
              <a:defRPr sz="1400"/>
            </a:lvl3pPr>
            <a:lvl4pPr marL="1609298" indent="0">
              <a:buNone/>
              <a:defRPr sz="1300"/>
            </a:lvl4pPr>
            <a:lvl5pPr marL="2145731" indent="0">
              <a:buNone/>
              <a:defRPr sz="13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759448" cy="639763"/>
          </a:xfrm>
        </p:spPr>
        <p:txBody>
          <a:bodyPr bIns="105597" anchor="b">
            <a:normAutofit/>
          </a:bodyPr>
          <a:lstStyle>
            <a:lvl1pPr marL="0" indent="0">
              <a:buNone/>
              <a:defRPr sz="19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759448" cy="3774405"/>
          </a:xfrm>
        </p:spPr>
        <p:txBody>
          <a:bodyPr/>
          <a:lstStyle>
            <a:lvl1pPr marL="0" indent="0">
              <a:buNone/>
              <a:defRPr sz="1900"/>
            </a:lvl1pPr>
            <a:lvl2pPr marL="536433" indent="0">
              <a:buNone/>
              <a:defRPr sz="1600"/>
            </a:lvl2pPr>
            <a:lvl3pPr marL="1072866" indent="0">
              <a:buNone/>
              <a:defRPr sz="1400"/>
            </a:lvl3pPr>
            <a:lvl4pPr marL="1609298" indent="0">
              <a:buNone/>
              <a:defRPr sz="1300"/>
            </a:lvl4pPr>
            <a:lvl5pPr marL="2145731" indent="0">
              <a:buNone/>
              <a:defRPr sz="13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991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139" y="241308"/>
            <a:ext cx="11755967" cy="5708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defTabSz="1072743">
              <a:defRPr/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0838" y="1748821"/>
            <a:ext cx="8460900" cy="1680187"/>
          </a:xfrm>
        </p:spPr>
        <p:txBody>
          <a:bodyPr anchor="b">
            <a:normAutofit/>
          </a:bodyPr>
          <a:lstStyle>
            <a:lvl1pPr>
              <a:lnSpc>
                <a:spcPts val="5632"/>
              </a:lnSpc>
              <a:defRPr sz="5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0834" y="3729033"/>
            <a:ext cx="6600693" cy="720080"/>
          </a:xfrm>
        </p:spPr>
        <p:txBody>
          <a:bodyPr/>
          <a:lstStyle>
            <a:lvl1pPr marL="0" indent="0" algn="l">
              <a:buNone/>
              <a:defRPr sz="1600" b="1" i="0" cap="all" baseline="0">
                <a:solidFill>
                  <a:schemeClr val="accent1"/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220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733"/>
            </a:lvl1pPr>
            <a:lvl2pPr marL="495285" indent="0">
              <a:buFontTx/>
              <a:buNone/>
              <a:defRPr sz="1517"/>
            </a:lvl2pPr>
            <a:lvl3pPr marL="990570" indent="0">
              <a:buFontTx/>
              <a:buNone/>
              <a:defRPr sz="1300"/>
            </a:lvl3pPr>
            <a:lvl4pPr marL="1485854" indent="0">
              <a:buFontTx/>
              <a:buNone/>
              <a:defRPr sz="1192"/>
            </a:lvl4pPr>
            <a:lvl5pPr marL="1981139" indent="0">
              <a:buFontTx/>
              <a:buNone/>
              <a:defRPr sz="1192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195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5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7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3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6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10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95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75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70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31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27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79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5552" y="240976"/>
            <a:ext cx="9480549" cy="5048251"/>
          </a:xfrm>
          <a:prstGeom prst="rect">
            <a:avLst/>
          </a:prstGeom>
          <a:solidFill>
            <a:srgbClr val="494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61" tIns="43580" rIns="87161" bIns="43580" anchor="ctr"/>
          <a:lstStyle/>
          <a:p>
            <a:pPr marL="0" marR="0" lvl="0" indent="0" algn="ctr" defTabSz="871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3" y="-112184"/>
            <a:ext cx="1784350" cy="27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900" y="4148687"/>
            <a:ext cx="4919134" cy="2459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1" tIns="43585" rIns="87171" bIns="43585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78980" y="5528734"/>
            <a:ext cx="1657351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ts val="11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  <a:t>Retrouvez-nous sur </a:t>
            </a:r>
          </a:p>
          <a:p>
            <a:pPr marL="0" marR="0" lvl="0" indent="0" algn="l" defTabSz="742950" rtl="0" eaLnBrk="1" fontAlgn="auto" latinLnBrk="0" hangingPunct="1">
              <a:lnSpc>
                <a:spcPts val="11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  <a:t>justice.gouv.fr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5278967" y="5469467"/>
            <a:ext cx="20171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727" y="5613421"/>
            <a:ext cx="8233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5702" y="3429000"/>
            <a:ext cx="6600693" cy="720080"/>
          </a:xfrm>
        </p:spPr>
        <p:txBody>
          <a:bodyPr/>
          <a:lstStyle>
            <a:lvl1pPr marL="0" indent="0" algn="l">
              <a:buNone/>
              <a:defRPr sz="1300" b="1" i="0" cap="all" baseline="0">
                <a:solidFill>
                  <a:schemeClr val="bg1"/>
                </a:solidFill>
              </a:defRPr>
            </a:lvl1pPr>
            <a:lvl2pPr marL="43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6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35711" y="1448800"/>
            <a:ext cx="8460900" cy="1680187"/>
          </a:xfrm>
        </p:spPr>
        <p:txBody>
          <a:bodyPr anchor="b">
            <a:normAutofit/>
          </a:bodyPr>
          <a:lstStyle>
            <a:lvl1pPr>
              <a:lnSpc>
                <a:spcPts val="4576"/>
              </a:lnSpc>
              <a:defRPr sz="45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2495552" y="4268994"/>
            <a:ext cx="2639483" cy="1020233"/>
          </a:xfrm>
        </p:spPr>
        <p:txBody>
          <a:bodyPr lIns="105597" tIns="105597" bIns="105597" anchor="b"/>
          <a:lstStyle>
            <a:lvl1pPr marL="0" indent="0">
              <a:buNone/>
              <a:defRPr sz="1138">
                <a:solidFill>
                  <a:schemeClr val="bg1"/>
                </a:solidFill>
              </a:defRPr>
            </a:lvl1pPr>
            <a:lvl2pPr marL="435852" indent="0">
              <a:buNone/>
              <a:defRPr sz="1138"/>
            </a:lvl2pPr>
            <a:lvl3pPr marL="871704" indent="0">
              <a:buNone/>
              <a:defRPr sz="1056"/>
            </a:lvl3pPr>
            <a:lvl4pPr marL="1307555" indent="0">
              <a:buNone/>
              <a:defRPr sz="975"/>
            </a:lvl4pPr>
            <a:lvl5pPr marL="1743406" indent="0">
              <a:buNone/>
              <a:defRPr sz="975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7" name="Picture 2" descr="88b9af35-0646-416b-b443-9f13b7934642@justice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r="27452" b="44109"/>
          <a:stretch/>
        </p:blipFill>
        <p:spPr bwMode="auto">
          <a:xfrm>
            <a:off x="2793828" y="391667"/>
            <a:ext cx="1021465" cy="85716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89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728600F-7267-40F9-95FB-514F3778189D}"/>
              </a:ext>
            </a:extLst>
          </p:cNvPr>
          <p:cNvCxnSpPr/>
          <p:nvPr/>
        </p:nvCxnSpPr>
        <p:spPr>
          <a:xfrm>
            <a:off x="1775887" y="6165851"/>
            <a:ext cx="4188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A659C-19FA-45AC-8318-0785AFC8BF76}"/>
              </a:ext>
            </a:extLst>
          </p:cNvPr>
          <p:cNvSpPr txBox="1">
            <a:spLocks/>
          </p:cNvSpPr>
          <p:nvPr/>
        </p:nvSpPr>
        <p:spPr bwMode="auto">
          <a:xfrm>
            <a:off x="241300" y="6256875"/>
            <a:ext cx="1117600" cy="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defRPr>
            </a:lvl9pPr>
          </a:lstStyle>
          <a:p>
            <a:pPr defTabSz="1071003" eaLnBrk="1" fontAlgn="base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083" b="1">
                <a:solidFill>
                  <a:srgbClr val="0C0C0C"/>
                </a:solidFill>
              </a:rPr>
              <a:t>Ministère</a:t>
            </a:r>
            <a:br>
              <a:rPr lang="fr-FR" altLang="fr-FR" sz="1083" b="1">
                <a:solidFill>
                  <a:srgbClr val="0C0C0C"/>
                </a:solidFill>
              </a:rPr>
            </a:br>
            <a:r>
              <a:rPr lang="fr-FR" altLang="fr-FR" sz="1083" b="1">
                <a:solidFill>
                  <a:srgbClr val="0C0C0C"/>
                </a:solidFill>
              </a:rPr>
              <a:t>de la Justice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62D169-E85E-4B5B-9B50-BAA4852F4E6B}"/>
              </a:ext>
            </a:extLst>
          </p:cNvPr>
          <p:cNvCxnSpPr/>
          <p:nvPr/>
        </p:nvCxnSpPr>
        <p:spPr>
          <a:xfrm>
            <a:off x="239190" y="6165851"/>
            <a:ext cx="14181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F06C626-45F2-439F-832D-1ADE6C2C8F29}"/>
              </a:ext>
            </a:extLst>
          </p:cNvPr>
          <p:cNvCxnSpPr/>
          <p:nvPr/>
        </p:nvCxnSpPr>
        <p:spPr>
          <a:xfrm>
            <a:off x="11353805" y="6165851"/>
            <a:ext cx="599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733"/>
            </a:lvl1pPr>
            <a:lvl2pPr marL="495285" indent="0">
              <a:buFontTx/>
              <a:buNone/>
              <a:defRPr sz="1517"/>
            </a:lvl2pPr>
            <a:lvl3pPr marL="990570" indent="0">
              <a:buFontTx/>
              <a:buNone/>
              <a:defRPr sz="1300"/>
            </a:lvl3pPr>
            <a:lvl4pPr marL="1485854" indent="0">
              <a:buFontTx/>
              <a:buNone/>
              <a:defRPr sz="1192"/>
            </a:lvl4pPr>
            <a:lvl5pPr marL="1981139" indent="0">
              <a:buFontTx/>
              <a:buNone/>
              <a:defRPr sz="1192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B60C971-AE5A-4BB9-8937-53864E76A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C0C0C"/>
                </a:solidFill>
              </a:rPr>
              <a:t>Intention d'Architecture projet XXX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E52B5F88-E336-4307-A254-6E559B18D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5" y="6248408"/>
            <a:ext cx="599017" cy="186267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C0C0C"/>
                </a:solidFill>
              </a:rPr>
              <a:t>p.</a:t>
            </a:r>
            <a:fld id="{60EC62AA-F079-4D30-A0A4-73B24901C05B}" type="slidenum">
              <a:rPr lang="fr-FR" altLang="fr-FR">
                <a:solidFill>
                  <a:srgbClr val="0C0C0C"/>
                </a:solidFill>
              </a:rPr>
              <a:pPr/>
              <a:t>‹N°›</a:t>
            </a:fld>
            <a:endParaRPr lang="fr-FR" altLang="fr-FR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75887" y="6165851"/>
            <a:ext cx="4188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 txBox="1">
            <a:spLocks/>
          </p:cNvSpPr>
          <p:nvPr/>
        </p:nvSpPr>
        <p:spPr bwMode="auto">
          <a:xfrm>
            <a:off x="241300" y="6256883"/>
            <a:ext cx="1117600" cy="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leway" pitchFamily="34" charset="0"/>
                <a:ea typeface="MS PGothic" pitchFamily="34" charset="-128"/>
              </a:defRPr>
            </a:lvl9pPr>
          </a:lstStyle>
          <a:p>
            <a:pPr marL="0" marR="0" lvl="0" indent="0" algn="l" defTabSz="1071003" rtl="0" eaLnBrk="1" fontAlgn="base" latinLnBrk="0" hangingPunct="1">
              <a:lnSpc>
                <a:spcPts val="140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  <a:t>Ministère</a:t>
            </a:r>
            <a:b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</a:b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  <a:t>de la Justice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39190" y="6165851"/>
            <a:ext cx="14181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1353805" y="6165851"/>
            <a:ext cx="599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3805" y="6248416"/>
            <a:ext cx="599017" cy="18626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p.</a:t>
            </a:r>
            <a:fld id="{04BA3BC8-AD56-472F-8D18-8D8C71C44541}" type="slidenum">
              <a:rPr kumimoji="0" lang="fr-FR" altLang="fr-FR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1" name="Titre 2"/>
          <p:cNvSpPr txBox="1">
            <a:spLocks/>
          </p:cNvSpPr>
          <p:nvPr userDrawn="1"/>
        </p:nvSpPr>
        <p:spPr bwMode="auto">
          <a:xfrm>
            <a:off x="1657357" y="1047385"/>
            <a:ext cx="8954835" cy="4032448"/>
          </a:xfrm>
          <a:prstGeom prst="rect">
            <a:avLst/>
          </a:prstGeom>
          <a:solidFill>
            <a:srgbClr val="494F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  <a:ea typeface="MS PGothic" pitchFamily="34" charset="-128"/>
              </a:defRPr>
            </a:lvl2pPr>
            <a:lvl3pPr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  <a:ea typeface="MS PGothic" pitchFamily="34" charset="-128"/>
              </a:defRPr>
            </a:lvl3pPr>
            <a:lvl4pPr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  <a:ea typeface="MS PGothic" pitchFamily="34" charset="-128"/>
              </a:defRPr>
            </a:lvl4pPr>
            <a:lvl5pPr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  <a:ea typeface="MS PGothic" pitchFamily="34" charset="-128"/>
              </a:defRPr>
            </a:lvl5pPr>
            <a:lvl6pPr marL="536433"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</a:defRPr>
            </a:lvl6pPr>
            <a:lvl7pPr marL="1072866"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</a:defRPr>
            </a:lvl7pPr>
            <a:lvl8pPr marL="1609298"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</a:defRPr>
            </a:lvl8pPr>
            <a:lvl9pPr marL="2145731" algn="l" defTabSz="1071003" rtl="0" eaLnBrk="1" fontAlgn="base" hangingPunct="1">
              <a:lnSpc>
                <a:spcPts val="3872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hemis Display" pitchFamily="50" charset="0"/>
              </a:defRPr>
            </a:lvl9pPr>
          </a:lstStyle>
          <a:p>
            <a:pPr marL="0" marR="0" lvl="0" indent="0" algn="ctr" defTabSz="107100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mis Display"/>
                <a:ea typeface="MS PGothic" pitchFamily="34" charset="-128"/>
                <a:cs typeface="+mj-cs"/>
              </a:rPr>
            </a:b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FCB72D"/>
                </a:solidFill>
                <a:effectLst/>
                <a:uLnTx/>
                <a:uFillTx/>
                <a:latin typeface="Themis Display"/>
                <a:ea typeface="MS PGothic" pitchFamily="34" charset="-128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FCB72D"/>
              </a:solidFill>
              <a:effectLst/>
              <a:uLnTx/>
              <a:uFillTx/>
              <a:latin typeface="Themis Display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78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2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8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5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6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4E83-831B-4893-B5AB-8F2C9D17B686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9DF5-AAA9-460B-B149-BF7615FFC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39190" y="239184"/>
            <a:ext cx="11713633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41300" y="1600200"/>
            <a:ext cx="11711517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75887" y="6248408"/>
            <a:ext cx="4188883" cy="35771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408"/>
              </a:lnSpc>
              <a:defRPr sz="1200" b="1"/>
            </a:lvl1pPr>
          </a:lstStyle>
          <a:p>
            <a:pPr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C0C0C"/>
                </a:solidFill>
                <a:ea typeface="MS PGothic" pitchFamily="34" charset="-128"/>
              </a:rPr>
              <a:t>Présentation </a:t>
            </a:r>
            <a:endParaRPr lang="fr-FR" altLang="fr-FR" dirty="0">
              <a:solidFill>
                <a:srgbClr val="0C0C0C"/>
              </a:solidFill>
              <a:ea typeface="MS PGothic" pitchFamily="34" charset="-128"/>
            </a:endParaRP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353805" y="6248401"/>
            <a:ext cx="59901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C0C0C"/>
                </a:solidFill>
                <a:ea typeface="MS PGothic" pitchFamily="34" charset="-128"/>
              </a:rPr>
              <a:t>p.</a:t>
            </a:r>
            <a:fld id="{001D9DAA-3DC3-4864-9C8E-65EAD5B12096}" type="slidenum">
              <a:rPr lang="fr-FR" altLang="fr-FR" smtClean="0">
                <a:solidFill>
                  <a:srgbClr val="0C0C0C"/>
                </a:solidFill>
                <a:ea typeface="MS PGothic" pitchFamily="34" charset="-128"/>
              </a:rPr>
              <a:pPr defTabSz="1071003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dirty="0">
              <a:solidFill>
                <a:srgbClr val="0C0C0C"/>
              </a:solidFill>
              <a:ea typeface="MS PGothic" pitchFamily="34" charset="-12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1353805" y="6165851"/>
            <a:ext cx="599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  <a:ea typeface="MS PGothic" pitchFamily="34" charset="-128"/>
        </a:defRPr>
      </a:lvl2pPr>
      <a:lvl3pPr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  <a:ea typeface="MS PGothic" pitchFamily="34" charset="-128"/>
        </a:defRPr>
      </a:lvl3pPr>
      <a:lvl4pPr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  <a:ea typeface="MS PGothic" pitchFamily="34" charset="-128"/>
        </a:defRPr>
      </a:lvl4pPr>
      <a:lvl5pPr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  <a:ea typeface="MS PGothic" pitchFamily="34" charset="-128"/>
        </a:defRPr>
      </a:lvl5pPr>
      <a:lvl6pPr marL="536433"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</a:defRPr>
      </a:lvl6pPr>
      <a:lvl7pPr marL="1072866"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</a:defRPr>
      </a:lvl7pPr>
      <a:lvl8pPr marL="1609298"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</a:defRPr>
      </a:lvl8pPr>
      <a:lvl9pPr marL="2145731" algn="l" defTabSz="1071003" rtl="0" eaLnBrk="1" fontAlgn="base" hangingPunct="1">
        <a:lnSpc>
          <a:spcPts val="3872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hemis Display" pitchFamily="50" charset="0"/>
        </a:defRPr>
      </a:lvl9pPr>
    </p:titleStyle>
    <p:bodyStyle>
      <a:lvl1pPr marL="402325" indent="-402325" algn="l" defTabSz="107100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36433" algn="l" defTabSz="107100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72866" algn="l" defTabSz="107100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9298" algn="l" defTabSz="107100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45731" algn="l" defTabSz="107100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890EF-B7CF-47CE-9767-A807C1D2505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DE-56A9-41C9-9F99-C1400CB881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34" Type="http://schemas.openxmlformats.org/officeDocument/2006/relationships/image" Target="../media/image45.jp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Relationship Id="rId27" Type="http://schemas.openxmlformats.org/officeDocument/2006/relationships/image" Target="cid:image001.png@01D518AF.0036C330" TargetMode="External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749102" y="4137527"/>
            <a:ext cx="2144580" cy="926368"/>
          </a:xfrm>
        </p:spPr>
        <p:txBody>
          <a:bodyPr/>
          <a:lstStyle/>
          <a:p>
            <a:endParaRPr lang="fr-FR" dirty="0">
              <a:solidFill>
                <a:srgbClr val="FCB72D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749102" y="1899829"/>
            <a:ext cx="8471892" cy="1365152"/>
          </a:xfrm>
        </p:spPr>
        <p:txBody>
          <a:bodyPr>
            <a:noAutofit/>
          </a:bodyPr>
          <a:lstStyle/>
          <a:p>
            <a:pPr algn="l"/>
            <a:r>
              <a:rPr lang="fr-FR" sz="4000" b="1" dirty="0">
                <a:solidFill>
                  <a:srgbClr val="FCB72D"/>
                </a:solidFill>
                <a:latin typeface="Raleway" panose="020B0503030101060003" pitchFamily="34" charset="0"/>
              </a:rPr>
              <a:t>Agence </a:t>
            </a:r>
            <a:br>
              <a:rPr lang="fr-FR" sz="4000" b="1" dirty="0">
                <a:solidFill>
                  <a:srgbClr val="FCB72D"/>
                </a:solidFill>
                <a:latin typeface="Raleway" panose="020B0503030101060003" pitchFamily="34" charset="0"/>
              </a:rPr>
            </a:br>
            <a:r>
              <a:rPr lang="fr-FR" sz="4000" b="1" dirty="0">
                <a:solidFill>
                  <a:srgbClr val="FCB72D"/>
                </a:solidFill>
                <a:latin typeface="Raleway" panose="020B0503030101060003" pitchFamily="34" charset="0"/>
              </a:rPr>
              <a:t>du travail d’intérêt général</a:t>
            </a:r>
            <a:br>
              <a:rPr lang="fr-FR" sz="4000" b="1" dirty="0">
                <a:solidFill>
                  <a:srgbClr val="FCB72D"/>
                </a:solidFill>
                <a:latin typeface="Raleway" panose="020B0503030101060003" pitchFamily="34" charset="0"/>
              </a:rPr>
            </a:br>
            <a:r>
              <a:rPr lang="fr-FR" sz="4000" b="1" dirty="0">
                <a:solidFill>
                  <a:srgbClr val="FCB72D"/>
                </a:solidFill>
                <a:latin typeface="Raleway" panose="020B0503030101060003" pitchFamily="34" charset="0"/>
              </a:rPr>
              <a:t>et de l’insertion professionnelle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749102" y="3552462"/>
            <a:ext cx="8184509" cy="585065"/>
          </a:xfrm>
        </p:spPr>
        <p:txBody>
          <a:bodyPr>
            <a:noAutofit/>
          </a:bodyPr>
          <a:lstStyle/>
          <a:p>
            <a:r>
              <a:rPr lang="fr-FR" sz="2800" b="0" i="1" dirty="0">
                <a:solidFill>
                  <a:srgbClr val="FCB72D"/>
                </a:solidFill>
                <a:latin typeface="Themis Display" pitchFamily="50" charset="0"/>
              </a:rPr>
              <a:t>Présentation – partenaires nationaux</a:t>
            </a:r>
          </a:p>
        </p:txBody>
      </p:sp>
    </p:spTree>
    <p:extLst>
      <p:ext uri="{BB962C8B-B14F-4D97-AF65-F5344CB8AC3E}">
        <p14:creationId xmlns:p14="http://schemas.microsoft.com/office/powerpoint/2010/main" val="205282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1214" y="5541235"/>
            <a:ext cx="10907747" cy="1344149"/>
          </a:xfrm>
          <a:prstGeom prst="rect">
            <a:avLst/>
          </a:prstGeom>
          <a:solidFill>
            <a:srgbClr val="FCB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494F57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p.</a:t>
            </a:r>
            <a:fld id="{2BB48296-5D01-4E2A-A73D-DFDFFF6C16AA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143338" y="2901562"/>
            <a:ext cx="4416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Organismes publics</a:t>
            </a:r>
          </a:p>
          <a:p>
            <a:r>
              <a:rPr lang="fr-FR" sz="1400" dirty="0">
                <a:solidFill>
                  <a:srgbClr val="494F57"/>
                </a:solidFill>
              </a:rPr>
              <a:t>(Etat, collectivité territoriale, établissement public</a:t>
            </a:r>
            <a:r>
              <a:rPr lang="fr-FR" sz="14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40468" y="2020207"/>
            <a:ext cx="4416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Association</a:t>
            </a:r>
            <a:r>
              <a:rPr lang="fr-FR" sz="2400" b="1" dirty="0"/>
              <a:t> </a:t>
            </a:r>
          </a:p>
          <a:p>
            <a:r>
              <a:rPr lang="fr-FR" sz="1400" dirty="0"/>
              <a:t>loi 1901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6276" y="1397313"/>
            <a:ext cx="3887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Entreprises</a:t>
            </a:r>
            <a:r>
              <a:rPr lang="fr-FR" sz="2400" b="1" dirty="0"/>
              <a:t> </a:t>
            </a:r>
          </a:p>
          <a:p>
            <a:r>
              <a:rPr lang="fr-FR" sz="1400" dirty="0"/>
              <a:t>chargées d’une mission de service public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73364" y="3638175"/>
            <a:ext cx="41955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Structure de l’ESS et</a:t>
            </a:r>
          </a:p>
          <a:p>
            <a:r>
              <a:rPr lang="fr-FR" sz="2400" b="1" dirty="0">
                <a:solidFill>
                  <a:srgbClr val="7CA180"/>
                </a:solidFill>
              </a:rPr>
              <a:t>sociétés à mission</a:t>
            </a:r>
          </a:p>
          <a:p>
            <a:r>
              <a:rPr lang="fr-FR" sz="1400" dirty="0"/>
              <a:t>dans le cadre d’une expérimentation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1727701" y="2089811"/>
            <a:ext cx="268829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415999" y="2089810"/>
            <a:ext cx="576064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727701" y="3590170"/>
            <a:ext cx="26882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16000" y="3590170"/>
            <a:ext cx="768085" cy="384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8640469" y="2742395"/>
            <a:ext cx="163218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8640469" y="4760792"/>
            <a:ext cx="1632181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064405" y="2454394"/>
            <a:ext cx="576064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488341" y="4166234"/>
            <a:ext cx="1152128" cy="5945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4848234" y="1381924"/>
            <a:ext cx="3360000" cy="3360000"/>
          </a:xfrm>
          <a:prstGeom prst="ellipse">
            <a:avLst/>
          </a:prstGeom>
          <a:solidFill>
            <a:srgbClr val="494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267" b="1" dirty="0"/>
              <a:t>Accueil</a:t>
            </a:r>
          </a:p>
          <a:p>
            <a:pPr algn="ctr"/>
            <a:r>
              <a:rPr lang="fr-FR" sz="4267" b="1" dirty="0"/>
              <a:t>TIG</a:t>
            </a:r>
            <a:endParaRPr lang="fr-FR" sz="1867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96775" y="574716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94F57"/>
                </a:solidFill>
              </a:rPr>
              <a:t>Exemples d’organismes d’accueil :</a:t>
            </a:r>
            <a:endParaRPr lang="fr-FR" sz="1200" dirty="0">
              <a:solidFill>
                <a:srgbClr val="494F57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111556" y="5722859"/>
            <a:ext cx="244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Mairies ;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Hôpitaux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Ecoles, universités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869183" y="5722860"/>
            <a:ext cx="244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Bailleurs sociaux ;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Tribunaux ;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Casernes, commissariats ;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317456" y="5725858"/>
            <a:ext cx="278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Clubs sportifs ;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Parcs, piscines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Structures d’insertion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8477696" y="5747162"/>
            <a:ext cx="278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Bibliothèques / Musées ;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Associations de solidarité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fr-FR" sz="1200" dirty="0">
                <a:solidFill>
                  <a:srgbClr val="494F57"/>
                </a:solidFill>
              </a:rPr>
              <a:t>MJC, CCAS</a:t>
            </a:r>
          </a:p>
        </p:txBody>
      </p:sp>
      <p:sp>
        <p:nvSpPr>
          <p:cNvPr id="44" name="Triangle isocèle 43"/>
          <p:cNvSpPr/>
          <p:nvPr/>
        </p:nvSpPr>
        <p:spPr>
          <a:xfrm>
            <a:off x="10140172" y="5408491"/>
            <a:ext cx="768085" cy="129600"/>
          </a:xfrm>
          <a:prstGeom prst="triangle">
            <a:avLst>
              <a:gd name="adj" fmla="val 4530"/>
            </a:avLst>
          </a:prstGeom>
          <a:solidFill>
            <a:srgbClr val="494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Rectangle 24"/>
          <p:cNvSpPr/>
          <p:nvPr/>
        </p:nvSpPr>
        <p:spPr>
          <a:xfrm>
            <a:off x="-1" y="211215"/>
            <a:ext cx="8832305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Qui peut accueillir des personnes en TIG 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5625" y="4244364"/>
            <a:ext cx="3791571" cy="707886"/>
          </a:xfrm>
          <a:prstGeom prst="rect">
            <a:avLst/>
          </a:prstGeom>
          <a:solidFill>
            <a:srgbClr val="7CA18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Les organismes publics </a:t>
            </a:r>
          </a:p>
          <a:p>
            <a:pPr algn="r"/>
            <a:r>
              <a:rPr lang="fr-FR" sz="2000" dirty="0">
                <a:solidFill>
                  <a:schemeClr val="bg1"/>
                </a:solidFill>
              </a:rPr>
              <a:t>sont habilités d’office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60836" y="4166234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sym typeface="Wingdings" panose="05000000000000000000" pitchFamily="2" charset="2"/>
              </a:rPr>
              <a:t>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8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p.</a:t>
            </a:r>
            <a:fld id="{2BB48296-5D01-4E2A-A73D-DFDFFF6C16AA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17" name="Espace réservé du contenu 1"/>
          <p:cNvSpPr>
            <a:spLocks noGrp="1"/>
          </p:cNvSpPr>
          <p:nvPr>
            <p:ph idx="1"/>
          </p:nvPr>
        </p:nvSpPr>
        <p:spPr>
          <a:xfrm>
            <a:off x="335363" y="1844824"/>
            <a:ext cx="11617459" cy="3024336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400" dirty="0"/>
              <a:t>Choisir un </a:t>
            </a:r>
            <a:r>
              <a:rPr lang="fr-FR" sz="2400" b="1" dirty="0">
                <a:solidFill>
                  <a:srgbClr val="7CA180"/>
                </a:solidFill>
              </a:rPr>
              <a:t>tuteur</a:t>
            </a:r>
            <a:r>
              <a:rPr lang="fr-FR" sz="2400" b="1" dirty="0"/>
              <a:t> </a:t>
            </a:r>
            <a:r>
              <a:rPr lang="fr-FR" sz="2400" dirty="0"/>
              <a:t>pour accueillir, encadrer et accompagner le TIG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400" dirty="0"/>
              <a:t>Respecter la </a:t>
            </a:r>
            <a:r>
              <a:rPr lang="fr-FR" sz="2400" b="1" dirty="0">
                <a:solidFill>
                  <a:srgbClr val="7CA180"/>
                </a:solidFill>
              </a:rPr>
              <a:t>règlementation</a:t>
            </a:r>
            <a:r>
              <a:rPr lang="fr-FR" sz="2400" dirty="0"/>
              <a:t> (droit du travail, règlement intérieur)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400" dirty="0"/>
              <a:t>Suivre le </a:t>
            </a:r>
            <a:r>
              <a:rPr lang="fr-FR" sz="2400" b="1" dirty="0">
                <a:solidFill>
                  <a:srgbClr val="7CA180"/>
                </a:solidFill>
              </a:rPr>
              <a:t>nombre d’heures</a:t>
            </a:r>
            <a:r>
              <a:rPr lang="fr-FR" sz="2400" b="1" dirty="0"/>
              <a:t> </a:t>
            </a:r>
            <a:r>
              <a:rPr lang="fr-FR" sz="2400" dirty="0"/>
              <a:t>réalisées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400" dirty="0"/>
              <a:t>Informer l’interlocuteur du </a:t>
            </a:r>
            <a:r>
              <a:rPr lang="fr-FR" sz="2400" b="1" dirty="0">
                <a:solidFill>
                  <a:srgbClr val="7CA180"/>
                </a:solidFill>
              </a:rPr>
              <a:t>SPIP</a:t>
            </a:r>
            <a:r>
              <a:rPr lang="fr-FR" sz="2400" dirty="0"/>
              <a:t> ou de la </a:t>
            </a:r>
            <a:r>
              <a:rPr lang="fr-FR" sz="2400" b="1" dirty="0">
                <a:solidFill>
                  <a:srgbClr val="7CA180"/>
                </a:solidFill>
              </a:rPr>
              <a:t>PJJ</a:t>
            </a:r>
            <a:r>
              <a:rPr lang="fr-FR" sz="2400" dirty="0"/>
              <a:t> du bon déroulé du TIG ou des incidents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5"/>
            <a:ext cx="6888088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rôle de l’organisme d’accueil</a:t>
            </a:r>
          </a:p>
        </p:txBody>
      </p:sp>
    </p:spTree>
    <p:extLst>
      <p:ext uri="{BB962C8B-B14F-4D97-AF65-F5344CB8AC3E}">
        <p14:creationId xmlns:p14="http://schemas.microsoft.com/office/powerpoint/2010/main" val="138232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p.</a:t>
            </a:r>
            <a:fld id="{2BB48296-5D01-4E2A-A73D-DFDFFF6C16AA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17" name="Espace réservé du contenu 1"/>
          <p:cNvSpPr>
            <a:spLocks noGrp="1"/>
          </p:cNvSpPr>
          <p:nvPr>
            <p:ph idx="1"/>
          </p:nvPr>
        </p:nvSpPr>
        <p:spPr>
          <a:xfrm>
            <a:off x="335363" y="1700808"/>
            <a:ext cx="11617459" cy="3240360"/>
          </a:xfrm>
        </p:spPr>
        <p:txBody>
          <a:bodyPr>
            <a:noAutofit/>
          </a:bodyPr>
          <a:lstStyle/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494F57"/>
                </a:solidFill>
              </a:rPr>
              <a:t>L’accueil de TIG </a:t>
            </a:r>
            <a:r>
              <a:rPr lang="fr-FR" sz="2400" b="1" dirty="0">
                <a:solidFill>
                  <a:srgbClr val="7CA180"/>
                </a:solidFill>
              </a:rPr>
              <a:t>ne coûte rien </a:t>
            </a:r>
            <a:r>
              <a:rPr lang="fr-FR" sz="2400" dirty="0">
                <a:solidFill>
                  <a:srgbClr val="494F57"/>
                </a:solidFill>
              </a:rPr>
              <a:t>à l’organisme d’accueil, qui n’est pas non plus indemnisé.</a:t>
            </a:r>
          </a:p>
          <a:p>
            <a:pPr marL="380990" indent="-380990" algn="just">
              <a:buFont typeface="Wingdings" panose="05000000000000000000" pitchFamily="2" charset="2"/>
              <a:buChar char="v"/>
            </a:pPr>
            <a:endParaRPr lang="fr-FR" sz="2400" dirty="0">
              <a:solidFill>
                <a:srgbClr val="494F57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494F57"/>
                </a:solidFill>
              </a:rPr>
              <a:t>La structure accueillante a </a:t>
            </a:r>
            <a:r>
              <a:rPr lang="fr-FR" sz="2400" b="1" dirty="0">
                <a:solidFill>
                  <a:srgbClr val="7CA180"/>
                </a:solidFill>
              </a:rPr>
              <a:t>toujours le droit de refuser </a:t>
            </a:r>
            <a:r>
              <a:rPr lang="fr-FR" sz="2400" dirty="0">
                <a:solidFill>
                  <a:srgbClr val="494F57"/>
                </a:solidFill>
              </a:rPr>
              <a:t>d’accueillir une personne en TIG, ou </a:t>
            </a:r>
            <a:r>
              <a:rPr lang="fr-FR" sz="2400" b="1" dirty="0">
                <a:solidFill>
                  <a:srgbClr val="7CA180"/>
                </a:solidFill>
              </a:rPr>
              <a:t>de mettre fin</a:t>
            </a:r>
            <a:r>
              <a:rPr lang="fr-FR" sz="2400" b="1" dirty="0">
                <a:solidFill>
                  <a:srgbClr val="494F57"/>
                </a:solidFill>
              </a:rPr>
              <a:t> </a:t>
            </a:r>
            <a:r>
              <a:rPr lang="fr-FR" sz="2400" dirty="0">
                <a:solidFill>
                  <a:srgbClr val="494F57"/>
                </a:solidFill>
              </a:rPr>
              <a:t>à un TIG en cours.</a:t>
            </a:r>
          </a:p>
          <a:p>
            <a:pPr marL="380990" indent="-380990" algn="just">
              <a:buFont typeface="Wingdings" panose="05000000000000000000" pitchFamily="2" charset="2"/>
              <a:buChar char="v"/>
            </a:pPr>
            <a:endParaRPr lang="fr-FR" sz="2400" dirty="0">
              <a:solidFill>
                <a:srgbClr val="494F57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494F57"/>
                </a:solidFill>
              </a:rPr>
              <a:t>Le Ministère de la Justice est « l’employeur légal » : il assure l’immatriculation à la Sécurité Sociale et </a:t>
            </a:r>
            <a:r>
              <a:rPr lang="fr-FR" sz="2400" b="1" dirty="0">
                <a:solidFill>
                  <a:srgbClr val="7CA180"/>
                </a:solidFill>
              </a:rPr>
              <a:t>répond de tout dommage qui pourrait être causé </a:t>
            </a:r>
            <a:r>
              <a:rPr lang="fr-FR" sz="2400" dirty="0">
                <a:solidFill>
                  <a:srgbClr val="494F57"/>
                </a:solidFill>
              </a:rPr>
              <a:t>par la personne accueillie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5"/>
            <a:ext cx="6888088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Bon à savoir !</a:t>
            </a:r>
          </a:p>
        </p:txBody>
      </p:sp>
    </p:spTree>
    <p:extLst>
      <p:ext uri="{BB962C8B-B14F-4D97-AF65-F5344CB8AC3E}">
        <p14:creationId xmlns:p14="http://schemas.microsoft.com/office/powerpoint/2010/main" val="14018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51584" y="1700808"/>
            <a:ext cx="6984776" cy="3076939"/>
          </a:xfrm>
        </p:spPr>
        <p:txBody>
          <a:bodyPr>
            <a:noAutofit/>
          </a:bodyPr>
          <a:lstStyle/>
          <a:p>
            <a:pPr algn="just"/>
            <a:r>
              <a:rPr lang="fr-FR" sz="2000" dirty="0">
                <a:solidFill>
                  <a:srgbClr val="494F57"/>
                </a:solidFill>
              </a:rPr>
              <a:t>Identifier les missions </a:t>
            </a:r>
          </a:p>
          <a:p>
            <a:pPr algn="just"/>
            <a:r>
              <a:rPr lang="fr-FR" sz="2000" dirty="0">
                <a:solidFill>
                  <a:srgbClr val="494F57"/>
                </a:solidFill>
              </a:rPr>
              <a:t>Trouver les tuteurs volontaires</a:t>
            </a:r>
          </a:p>
          <a:p>
            <a:pPr algn="just"/>
            <a:endParaRPr lang="fr-FR" sz="3600" dirty="0">
              <a:solidFill>
                <a:srgbClr val="494F57"/>
              </a:solidFill>
            </a:endParaRPr>
          </a:p>
          <a:p>
            <a:pPr algn="just"/>
            <a:r>
              <a:rPr lang="fr-FR" sz="2000" dirty="0">
                <a:solidFill>
                  <a:srgbClr val="494F57"/>
                </a:solidFill>
              </a:rPr>
              <a:t>Demander une habilitation (sauf pour les organismes publics)</a:t>
            </a:r>
          </a:p>
          <a:p>
            <a:pPr algn="just"/>
            <a:r>
              <a:rPr lang="fr-FR" sz="2000" dirty="0">
                <a:solidFill>
                  <a:srgbClr val="494F57"/>
                </a:solidFill>
              </a:rPr>
              <a:t>Décrire les postes proposés</a:t>
            </a:r>
          </a:p>
          <a:p>
            <a:pPr algn="just"/>
            <a:endParaRPr lang="fr-FR" sz="4400" dirty="0">
              <a:solidFill>
                <a:srgbClr val="494F57"/>
              </a:solidFill>
            </a:endParaRPr>
          </a:p>
          <a:p>
            <a:pPr algn="just"/>
            <a:r>
              <a:rPr lang="fr-FR" sz="2000" b="1" dirty="0">
                <a:solidFill>
                  <a:srgbClr val="494F57"/>
                </a:solidFill>
              </a:rPr>
              <a:t>Accueillir une 1</a:t>
            </a:r>
            <a:r>
              <a:rPr lang="fr-FR" sz="2000" b="1" baseline="30000" dirty="0">
                <a:solidFill>
                  <a:srgbClr val="494F57"/>
                </a:solidFill>
              </a:rPr>
              <a:t>ère</a:t>
            </a:r>
            <a:r>
              <a:rPr lang="fr-FR" sz="2000" b="1" dirty="0">
                <a:solidFill>
                  <a:srgbClr val="494F57"/>
                </a:solidFill>
              </a:rPr>
              <a:t> personne dans le cadre d’un TIG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353801" y="6891139"/>
            <a:ext cx="599017" cy="186267"/>
          </a:xfrm>
        </p:spPr>
        <p:txBody>
          <a:bodyPr/>
          <a:lstStyle/>
          <a:p>
            <a:r>
              <a:rPr lang="fr-FR" altLang="fr-FR"/>
              <a:t>p.</a:t>
            </a:r>
            <a:fld id="{2BB48296-5D01-4E2A-A73D-DFDFFF6C16AA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7" name="Ellipse 6"/>
          <p:cNvSpPr/>
          <p:nvPr/>
        </p:nvSpPr>
        <p:spPr>
          <a:xfrm>
            <a:off x="249237" y="1772816"/>
            <a:ext cx="1728192" cy="650180"/>
          </a:xfrm>
          <a:prstGeom prst="ellipse">
            <a:avLst/>
          </a:prstGeom>
          <a:solidFill>
            <a:srgbClr val="494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/>
              <a:t>Etape 1</a:t>
            </a:r>
          </a:p>
        </p:txBody>
      </p:sp>
      <p:sp>
        <p:nvSpPr>
          <p:cNvPr id="8" name="Ellipse 7"/>
          <p:cNvSpPr/>
          <p:nvPr/>
        </p:nvSpPr>
        <p:spPr>
          <a:xfrm>
            <a:off x="249237" y="3282876"/>
            <a:ext cx="1728192" cy="650180"/>
          </a:xfrm>
          <a:prstGeom prst="ellipse">
            <a:avLst/>
          </a:prstGeom>
          <a:solidFill>
            <a:srgbClr val="7CA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/>
              <a:t>Etape</a:t>
            </a:r>
            <a:r>
              <a:rPr lang="fr-FR" sz="2133" dirty="0"/>
              <a:t> </a:t>
            </a:r>
            <a:r>
              <a:rPr lang="fr-FR" sz="2133" b="1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249237" y="4795044"/>
            <a:ext cx="1728192" cy="650180"/>
          </a:xfrm>
          <a:prstGeom prst="ellipse">
            <a:avLst/>
          </a:prstGeom>
          <a:solidFill>
            <a:srgbClr val="FCB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/>
              <a:t>Etape</a:t>
            </a:r>
            <a:r>
              <a:rPr lang="fr-FR" sz="2133" dirty="0"/>
              <a:t> </a:t>
            </a:r>
            <a:r>
              <a:rPr lang="fr-FR" sz="2133" b="1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11215"/>
            <a:ext cx="8040216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Comment devenir structure d’accueil ?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9216602" y="1484784"/>
            <a:ext cx="432048" cy="2687184"/>
          </a:xfrm>
          <a:prstGeom prst="rightBrac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41442" y="2223614"/>
            <a:ext cx="2279576" cy="1015663"/>
          </a:xfrm>
          <a:prstGeom prst="rect">
            <a:avLst/>
          </a:prstGeom>
          <a:solidFill>
            <a:srgbClr val="7CA1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Faites-vous aider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par le référent territorial du TIG</a:t>
            </a:r>
          </a:p>
        </p:txBody>
      </p:sp>
      <p:sp>
        <p:nvSpPr>
          <p:cNvPr id="12" name="Accolade fermante 11"/>
          <p:cNvSpPr/>
          <p:nvPr/>
        </p:nvSpPr>
        <p:spPr>
          <a:xfrm>
            <a:off x="9216602" y="4503642"/>
            <a:ext cx="432048" cy="1154223"/>
          </a:xfrm>
          <a:prstGeom prst="rightBrac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741442" y="4503642"/>
            <a:ext cx="2279576" cy="1015663"/>
          </a:xfrm>
          <a:prstGeom prst="rect">
            <a:avLst/>
          </a:prstGeom>
          <a:solidFill>
            <a:srgbClr val="7CA1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Avec le conseiller de la personne : SPIP ou PJJ</a:t>
            </a:r>
          </a:p>
        </p:txBody>
      </p:sp>
    </p:spTree>
    <p:extLst>
      <p:ext uri="{BB962C8B-B14F-4D97-AF65-F5344CB8AC3E}">
        <p14:creationId xmlns:p14="http://schemas.microsoft.com/office/powerpoint/2010/main" val="157929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04BA3BC8-AD56-472F-8D18-8D8C71C44541}" type="slidenum">
              <a:rPr lang="fr-FR" altLang="fr-FR" smtClean="0">
                <a:solidFill>
                  <a:srgbClr val="0C0C0C"/>
                </a:solidFill>
              </a:rPr>
              <a:pPr/>
              <a:t>14</a:t>
            </a:fld>
            <a:endParaRPr lang="fr-FR" altLang="fr-FR" dirty="0">
              <a:solidFill>
                <a:srgbClr val="0C0C0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72513" y="1045931"/>
            <a:ext cx="566933" cy="111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2353890"/>
            <a:ext cx="12192000" cy="1446550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chemeClr val="bg1"/>
                </a:solidFill>
              </a:rPr>
              <a:t>L’agence du TIG </a:t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et de l’insertion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7406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353805" y="6248408"/>
            <a:ext cx="599017" cy="1862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p.</a:t>
            </a:r>
            <a:fld id="{60EC62AA-F079-4D30-A0A4-73B24901C05B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" y="211215"/>
            <a:ext cx="7014635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chemeClr val="bg1"/>
                </a:solidFill>
              </a:rPr>
              <a:t>Organisation de l’Agence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228331" y="1661647"/>
            <a:ext cx="2016224" cy="742280"/>
          </a:xfrm>
          <a:prstGeom prst="roundRect">
            <a:avLst/>
          </a:prstGeom>
          <a:solidFill>
            <a:srgbClr val="B2B0B5"/>
          </a:solidFill>
          <a:ln w="3175" cap="flat" cmpd="sng" algn="ctr">
            <a:solidFill>
              <a:srgbClr val="494F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Directeur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758030" y="2796698"/>
            <a:ext cx="2016224" cy="504056"/>
          </a:xfrm>
          <a:prstGeom prst="roundRect">
            <a:avLst/>
          </a:prstGeom>
          <a:solidFill>
            <a:srgbClr val="FCB72D"/>
          </a:solidFill>
          <a:ln w="3175" cap="flat" cmpd="sng" algn="ctr">
            <a:solidFill>
              <a:srgbClr val="494F5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Directeur adjoint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569049" y="3759560"/>
            <a:ext cx="2052227" cy="840107"/>
          </a:xfrm>
          <a:prstGeom prst="roundRect">
            <a:avLst/>
          </a:prstGeom>
          <a:solidFill>
            <a:srgbClr val="7CA180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des politiques et de l’accompagnement vers l’emploi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775561" y="3768806"/>
            <a:ext cx="2016224" cy="849353"/>
          </a:xfrm>
          <a:prstGeom prst="roundRect">
            <a:avLst/>
          </a:prstGeom>
          <a:solidFill>
            <a:srgbClr val="FCB72D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de l’emploi pénitentiaire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944893" y="3745202"/>
            <a:ext cx="1980219" cy="872957"/>
          </a:xfrm>
          <a:prstGeom prst="roundRect">
            <a:avLst/>
          </a:prstGeom>
          <a:solidFill>
            <a:srgbClr val="FCB72D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des fonctions supports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298701" y="3778052"/>
            <a:ext cx="2052227" cy="840107"/>
          </a:xfrm>
          <a:prstGeom prst="roundRect">
            <a:avLst/>
          </a:prstGeom>
          <a:solidFill>
            <a:srgbClr val="7CA180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du TIG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553D90">
                  <a:lumMod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2160388" y="4666888"/>
            <a:ext cx="264028" cy="2520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266289" y="5008933"/>
            <a:ext cx="2052227" cy="496229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61 référents territoriaux TIG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6750607" y="4666888"/>
            <a:ext cx="264028" cy="2520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793658" y="5008934"/>
            <a:ext cx="1998693" cy="50442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47 ateliers dans 26 établissements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553D90">
                  <a:lumMod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5253974" y="2403927"/>
            <a:ext cx="0" cy="212751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253974" y="2616678"/>
            <a:ext cx="1512168" cy="0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339624" y="2616678"/>
            <a:ext cx="2914351" cy="0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321622" y="2616678"/>
            <a:ext cx="1" cy="1128524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734146" y="2616678"/>
            <a:ext cx="0" cy="180020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8" idx="2"/>
          </p:cNvCxnSpPr>
          <p:nvPr/>
        </p:nvCxnSpPr>
        <p:spPr>
          <a:xfrm flipH="1" flipV="1">
            <a:off x="6766142" y="3300754"/>
            <a:ext cx="17531" cy="468052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766142" y="3381518"/>
            <a:ext cx="17531" cy="252028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774907" y="3556000"/>
            <a:ext cx="2151330" cy="9246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4575510" y="3572268"/>
            <a:ext cx="2170981" cy="9246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9" idx="0"/>
          </p:cNvCxnSpPr>
          <p:nvPr/>
        </p:nvCxnSpPr>
        <p:spPr>
          <a:xfrm>
            <a:off x="4595162" y="3552782"/>
            <a:ext cx="1" cy="206778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11" idx="0"/>
          </p:cNvCxnSpPr>
          <p:nvPr/>
        </p:nvCxnSpPr>
        <p:spPr>
          <a:xfrm>
            <a:off x="8935002" y="3562028"/>
            <a:ext cx="1" cy="183174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8168325" y="1948043"/>
            <a:ext cx="1892064" cy="848655"/>
          </a:xfrm>
          <a:prstGeom prst="ellipse">
            <a:avLst/>
          </a:prstGeom>
          <a:solidFill>
            <a:srgbClr val="7CA180"/>
          </a:solidFill>
          <a:ln>
            <a:solidFill>
              <a:srgbClr val="FCB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Comité d’orientation  stratégique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791744" y="1052736"/>
            <a:ext cx="2889397" cy="369332"/>
          </a:xfrm>
          <a:prstGeom prst="rect">
            <a:avLst/>
          </a:prstGeom>
          <a:noFill/>
          <a:ln>
            <a:solidFill>
              <a:srgbClr val="494F5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Garde des Sceaux</a:t>
            </a:r>
          </a:p>
        </p:txBody>
      </p:sp>
      <p:cxnSp>
        <p:nvCxnSpPr>
          <p:cNvPr id="30" name="Connecteur droit 29"/>
          <p:cNvCxnSpPr>
            <a:stCxn id="29" idx="2"/>
            <a:endCxn id="7" idx="0"/>
          </p:cNvCxnSpPr>
          <p:nvPr/>
        </p:nvCxnSpPr>
        <p:spPr>
          <a:xfrm>
            <a:off x="5236443" y="1422068"/>
            <a:ext cx="0" cy="239579"/>
          </a:xfrm>
          <a:prstGeom prst="line">
            <a:avLst/>
          </a:prstGeom>
          <a:ln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346311" y="6092478"/>
            <a:ext cx="569613" cy="144016"/>
          </a:xfrm>
          <a:prstGeom prst="roundRect">
            <a:avLst/>
          </a:prstGeom>
          <a:solidFill>
            <a:srgbClr val="7CA180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7346311" y="6380510"/>
            <a:ext cx="569613" cy="144016"/>
          </a:xfrm>
          <a:prstGeom prst="roundRect">
            <a:avLst/>
          </a:prstGeom>
          <a:solidFill>
            <a:srgbClr val="FCB72D"/>
          </a:solidFill>
          <a:ln w="3175">
            <a:solidFill>
              <a:srgbClr val="494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944893" y="604137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basé à Paris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944893" y="6329407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Service basé à Tulle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266288" y="5575344"/>
            <a:ext cx="2052227" cy="434321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54 correspondants-TIG  PJJ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4463147" y="4675086"/>
            <a:ext cx="264028" cy="2520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569048" y="5017131"/>
            <a:ext cx="2052227" cy="496229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19 référents travail et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304386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p.</a:t>
            </a:r>
            <a:fld id="{2BB48296-5D01-4E2A-A73D-DFDFFF6C16AA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259266" y="987202"/>
            <a:ext cx="11713633" cy="7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</a:rPr>
              <a:t>L'agence a pour mission de </a:t>
            </a:r>
            <a:r>
              <a:rPr lang="fr-FR" b="1" dirty="0">
                <a:solidFill>
                  <a:srgbClr val="494F57"/>
                </a:solidFill>
              </a:rPr>
              <a:t>développer</a:t>
            </a:r>
            <a:r>
              <a:rPr lang="fr-FR" dirty="0">
                <a:solidFill>
                  <a:srgbClr val="494F57"/>
                </a:solidFill>
              </a:rPr>
              <a:t> le </a:t>
            </a:r>
            <a:r>
              <a:rPr lang="fr-FR" b="1" dirty="0">
                <a:solidFill>
                  <a:srgbClr val="494F57"/>
                </a:solidFill>
              </a:rPr>
              <a:t>travail d'intérêt général </a:t>
            </a:r>
            <a:r>
              <a:rPr lang="fr-FR" dirty="0">
                <a:solidFill>
                  <a:srgbClr val="494F57"/>
                </a:solidFill>
              </a:rPr>
              <a:t>ainsi que la </a:t>
            </a:r>
            <a:r>
              <a:rPr lang="fr-FR" b="1" dirty="0">
                <a:solidFill>
                  <a:srgbClr val="494F57"/>
                </a:solidFill>
              </a:rPr>
              <a:t>formation professionnelle</a:t>
            </a:r>
            <a:r>
              <a:rPr lang="fr-FR" dirty="0">
                <a:solidFill>
                  <a:srgbClr val="494F57"/>
                </a:solidFill>
              </a:rPr>
              <a:t>, le </a:t>
            </a:r>
            <a:r>
              <a:rPr lang="fr-FR" b="1" dirty="0">
                <a:solidFill>
                  <a:srgbClr val="494F57"/>
                </a:solidFill>
              </a:rPr>
              <a:t>travail et l'insertion professionnelle et par l'activité économique </a:t>
            </a:r>
            <a:r>
              <a:rPr lang="fr-FR" dirty="0">
                <a:solidFill>
                  <a:srgbClr val="494F57"/>
                </a:solidFill>
              </a:rPr>
              <a:t>pour les personnes placées sous main de justice, en particulier dans les établissements pénitentiaires. </a:t>
            </a:r>
          </a:p>
          <a:p>
            <a:pPr algn="just">
              <a:lnSpc>
                <a:spcPct val="150000"/>
              </a:lnSpc>
            </a:pPr>
            <a:endParaRPr lang="fr-FR" sz="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51587" y="2522819"/>
            <a:ext cx="3744416" cy="3594479"/>
            <a:chOff x="1187624" y="2520240"/>
            <a:chExt cx="2808312" cy="2592288"/>
          </a:xfrm>
        </p:grpSpPr>
        <p:sp>
          <p:nvSpPr>
            <p:cNvPr id="10" name="Rectangle 9"/>
            <p:cNvSpPr/>
            <p:nvPr/>
          </p:nvSpPr>
          <p:spPr>
            <a:xfrm>
              <a:off x="1187624" y="2617440"/>
              <a:ext cx="2808312" cy="2495088"/>
            </a:xfrm>
            <a:prstGeom prst="rect">
              <a:avLst/>
            </a:prstGeom>
            <a:solidFill>
              <a:srgbClr val="B2B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Espace réservé du contenu 1"/>
            <p:cNvSpPr txBox="1">
              <a:spLocks/>
            </p:cNvSpPr>
            <p:nvPr/>
          </p:nvSpPr>
          <p:spPr bwMode="auto">
            <a:xfrm>
              <a:off x="1313638" y="3556509"/>
              <a:ext cx="2556284" cy="66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4572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9144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3716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1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18288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1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314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fr-FR" sz="1400" dirty="0">
                  <a:solidFill>
                    <a:srgbClr val="494F57"/>
                  </a:solidFill>
                </a:rPr>
                <a:t>Le TIG est une </a:t>
              </a:r>
              <a:r>
                <a:rPr lang="fr-FR" sz="1400" b="1" dirty="0">
                  <a:solidFill>
                    <a:srgbClr val="494F57"/>
                  </a:solidFill>
                </a:rPr>
                <a:t>peine insuffisamment prononcée</a:t>
              </a:r>
              <a:r>
                <a:rPr lang="fr-FR" sz="1400" dirty="0">
                  <a:solidFill>
                    <a:srgbClr val="494F57"/>
                  </a:solidFill>
                </a:rPr>
                <a:t> alors que ses effets bénéfiques pour la réinsertion sont connus. </a:t>
              </a:r>
            </a:p>
          </p:txBody>
        </p:sp>
        <p:pic>
          <p:nvPicPr>
            <p:cNvPr id="9" name="Picture 3" descr="C:\Users\ex.roxann.khelif\Documents\TIG\1. SITE INSTIT\Charte\Peine\Noir\Peine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239" y="2659047"/>
              <a:ext cx="669389" cy="669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riangle isocèle 12"/>
            <p:cNvSpPr/>
            <p:nvPr/>
          </p:nvSpPr>
          <p:spPr>
            <a:xfrm>
              <a:off x="3707904" y="2520240"/>
              <a:ext cx="288032" cy="97200"/>
            </a:xfrm>
            <a:prstGeom prst="triangle">
              <a:avLst>
                <a:gd name="adj" fmla="val 16104"/>
              </a:avLst>
            </a:prstGeom>
            <a:solidFill>
              <a:srgbClr val="494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8101176" y="2522820"/>
            <a:ext cx="3871722" cy="3594479"/>
            <a:chOff x="6003875" y="1892114"/>
            <a:chExt cx="2903792" cy="2695859"/>
          </a:xfrm>
        </p:grpSpPr>
        <p:grpSp>
          <p:nvGrpSpPr>
            <p:cNvPr id="25" name="Groupe 24"/>
            <p:cNvGrpSpPr/>
            <p:nvPr/>
          </p:nvGrpSpPr>
          <p:grpSpPr>
            <a:xfrm>
              <a:off x="6003875" y="1892114"/>
              <a:ext cx="2903792" cy="2695859"/>
              <a:chOff x="1107331" y="2419012"/>
              <a:chExt cx="2903792" cy="269585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07331" y="2520239"/>
                <a:ext cx="2903792" cy="2594632"/>
              </a:xfrm>
              <a:prstGeom prst="rect">
                <a:avLst/>
              </a:prstGeom>
              <a:solidFill>
                <a:srgbClr val="FFE4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7" name="Espace réservé du contenu 1"/>
              <p:cNvSpPr txBox="1">
                <a:spLocks/>
              </p:cNvSpPr>
              <p:nvPr/>
            </p:nvSpPr>
            <p:spPr bwMode="auto">
              <a:xfrm>
                <a:off x="1252159" y="3316773"/>
                <a:ext cx="2671770" cy="1494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91281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457200" indent="0" algn="l" defTabSz="91281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914400" indent="0" algn="l" defTabSz="91281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371600" indent="0" algn="l" defTabSz="91281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1828800" indent="0" algn="l" defTabSz="91281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314" indent="-228574" algn="l" defTabSz="91429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462" indent="-228574" algn="l" defTabSz="91429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10" indent="-228574" algn="l" defTabSz="91429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758" indent="-228574" algn="l" defTabSz="91429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fr-FR" sz="1400" b="1" dirty="0">
                    <a:solidFill>
                      <a:srgbClr val="494F57"/>
                    </a:solidFill>
                  </a:rPr>
                  <a:t>Une équipe engagée à vos côtés</a:t>
                </a:r>
              </a:p>
              <a:p>
                <a:pPr marL="228594" indent="-228594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494F57"/>
                    </a:solidFill>
                  </a:rPr>
                  <a:t>61 référents territoriaux, 100% dédiés au TIG </a:t>
                </a:r>
              </a:p>
              <a:p>
                <a:pPr marL="228594" indent="-228594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494F57"/>
                    </a:solidFill>
                  </a:rPr>
                  <a:t>Une équipe nationale pour favoriser une dynamique collective en faveur du TIG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400" b="1" dirty="0">
                    <a:solidFill>
                      <a:srgbClr val="494F57"/>
                    </a:solidFill>
                  </a:rPr>
                  <a:t>Une plateforme numérique pour simplifier vos démarches</a:t>
                </a:r>
              </a:p>
            </p:txBody>
          </p:sp>
          <p:sp>
            <p:nvSpPr>
              <p:cNvPr id="29" name="Triangle isocèle 28"/>
              <p:cNvSpPr/>
              <p:nvPr/>
            </p:nvSpPr>
            <p:spPr>
              <a:xfrm>
                <a:off x="3707904" y="2419012"/>
                <a:ext cx="303219" cy="100572"/>
              </a:xfrm>
              <a:prstGeom prst="triangle">
                <a:avLst>
                  <a:gd name="adj" fmla="val 16104"/>
                </a:avLst>
              </a:prstGeom>
              <a:solidFill>
                <a:srgbClr val="FCB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pic>
          <p:nvPicPr>
            <p:cNvPr id="20" name="Picture 5" descr="C:\Users\ex.roxann.khelif\Documents\TIG\1. SITE INSTIT\Charte\RH\Noir\RH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745" y="2076313"/>
              <a:ext cx="655166" cy="655166"/>
            </a:xfrm>
            <a:prstGeom prst="rect">
              <a:avLst/>
            </a:prstGeom>
            <a:noFill/>
          </p:spPr>
        </p:pic>
      </p:grpSp>
      <p:grpSp>
        <p:nvGrpSpPr>
          <p:cNvPr id="18" name="Groupe 17"/>
          <p:cNvGrpSpPr/>
          <p:nvPr/>
        </p:nvGrpSpPr>
        <p:grpSpPr>
          <a:xfrm>
            <a:off x="4223792" y="2522820"/>
            <a:ext cx="3744416" cy="3594479"/>
            <a:chOff x="1187624" y="2520240"/>
            <a:chExt cx="2808312" cy="2605438"/>
          </a:xfrm>
        </p:grpSpPr>
        <p:sp>
          <p:nvSpPr>
            <p:cNvPr id="21" name="Rectangle 20"/>
            <p:cNvSpPr/>
            <p:nvPr/>
          </p:nvSpPr>
          <p:spPr>
            <a:xfrm>
              <a:off x="1187624" y="2617439"/>
              <a:ext cx="2808312" cy="2508239"/>
            </a:xfrm>
            <a:prstGeom prst="rect">
              <a:avLst/>
            </a:prstGeom>
            <a:solidFill>
              <a:srgbClr val="D1D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Espace réservé du contenu 1"/>
            <p:cNvSpPr txBox="1">
              <a:spLocks/>
            </p:cNvSpPr>
            <p:nvPr/>
          </p:nvSpPr>
          <p:spPr bwMode="auto">
            <a:xfrm>
              <a:off x="1357669" y="3517896"/>
              <a:ext cx="2556284" cy="66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4572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9144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3716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1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1828800" indent="0" algn="l" defTabSz="912813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1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314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9142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594" indent="-228594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494F57"/>
                  </a:solidFill>
                </a:rPr>
                <a:t>Développer l’offre de postes</a:t>
              </a:r>
            </a:p>
            <a:p>
              <a:pPr marL="228594" indent="-228594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494F57"/>
                  </a:solidFill>
                </a:rPr>
                <a:t>Animer le réseau des structures d’accueil et des tuteurs</a:t>
              </a:r>
            </a:p>
            <a:p>
              <a:pPr marL="228594" indent="-228594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494F57"/>
                  </a:solidFill>
                </a:rPr>
                <a:t>Favoriser le prononcé de TIG</a:t>
              </a:r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3707904" y="2520240"/>
              <a:ext cx="288032" cy="97200"/>
            </a:xfrm>
            <a:prstGeom prst="triangle">
              <a:avLst>
                <a:gd name="adj" fmla="val 16104"/>
              </a:avLst>
            </a:prstGeom>
            <a:solidFill>
              <a:srgbClr val="7CA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pic>
        <p:nvPicPr>
          <p:cNvPr id="2050" name="Picture 2" descr="C:\Users\EXVALE~1.BRE\AppData\Local\Temp\7zO4F2CD590\Missi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861" y="2790515"/>
            <a:ext cx="890935" cy="8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4920" y="2165348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494F57"/>
                </a:solidFill>
              </a:rPr>
              <a:t>Constat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97777" y="2165348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Missions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27885" y="2165348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CB72D"/>
                </a:solidFill>
              </a:rPr>
              <a:t>Moyens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11215"/>
            <a:ext cx="7680176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Présentation générale de l’agence</a:t>
            </a:r>
          </a:p>
        </p:txBody>
      </p:sp>
    </p:spTree>
    <p:extLst>
      <p:ext uri="{BB962C8B-B14F-4D97-AF65-F5344CB8AC3E}">
        <p14:creationId xmlns:p14="http://schemas.microsoft.com/office/powerpoint/2010/main" val="281547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p.</a:t>
            </a:r>
            <a:fld id="{04BA3BC8-AD56-472F-8D18-8D8C71C44541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72513" y="1045931"/>
            <a:ext cx="566933" cy="111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10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976079"/>
            <a:ext cx="9389939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Faciliter</a:t>
            </a:r>
            <a:r>
              <a:rPr kumimoji="0" lang="fr-FR" sz="1200" b="1" i="0" u="none" strike="noStrike" kern="1200" cap="none" spc="0" normalizeH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les interactions entre l’ensemble des acteurs du TIG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494F57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88640"/>
            <a:ext cx="7014635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white"/>
                </a:solidFill>
              </a:rPr>
              <a:t>La plateforme numérique : TIG360°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251" t="16531" b="5703"/>
          <a:stretch/>
        </p:blipFill>
        <p:spPr>
          <a:xfrm>
            <a:off x="509502" y="1700808"/>
            <a:ext cx="7851750" cy="3888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46339" y="1916832"/>
            <a:ext cx="1551971" cy="3157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10710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9794924" y="2754716"/>
            <a:ext cx="1259370" cy="350923"/>
            <a:chOff x="5997886" y="5676580"/>
            <a:chExt cx="1259370" cy="28187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886" y="5686119"/>
              <a:ext cx="192889" cy="2628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286019" y="5676580"/>
              <a:ext cx="971237" cy="281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Poste suspendu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9794924" y="3579602"/>
            <a:ext cx="1097970" cy="350923"/>
            <a:chOff x="7514667" y="6309320"/>
            <a:chExt cx="1097970" cy="281879"/>
          </a:xfrm>
        </p:grpSpPr>
        <p:sp>
          <p:nvSpPr>
            <p:cNvPr id="22" name="Ellipse 21"/>
            <p:cNvSpPr/>
            <p:nvPr/>
          </p:nvSpPr>
          <p:spPr>
            <a:xfrm>
              <a:off x="7514667" y="6324259"/>
              <a:ext cx="252000" cy="25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2637" y="6309320"/>
              <a:ext cx="780000" cy="281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Poste Majeur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9794924" y="3157455"/>
            <a:ext cx="1100200" cy="350923"/>
            <a:chOff x="7514667" y="5798842"/>
            <a:chExt cx="1100200" cy="281879"/>
          </a:xfrm>
        </p:grpSpPr>
        <p:sp>
          <p:nvSpPr>
            <p:cNvPr id="25" name="Étoile à 5 branches 24"/>
            <p:cNvSpPr/>
            <p:nvPr/>
          </p:nvSpPr>
          <p:spPr>
            <a:xfrm>
              <a:off x="7514667" y="5813781"/>
              <a:ext cx="252000" cy="252000"/>
            </a:xfrm>
            <a:prstGeom prst="star5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32637" y="5798842"/>
              <a:ext cx="782230" cy="281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Poste Mineur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794924" y="3978959"/>
            <a:ext cx="1282032" cy="520883"/>
            <a:chOff x="5968330" y="6105481"/>
            <a:chExt cx="1282032" cy="418399"/>
          </a:xfrm>
        </p:grpSpPr>
        <p:sp>
          <p:nvSpPr>
            <p:cNvPr id="29" name="Ellipse 28"/>
            <p:cNvSpPr/>
            <p:nvPr/>
          </p:nvSpPr>
          <p:spPr>
            <a:xfrm>
              <a:off x="5968330" y="6188680"/>
              <a:ext cx="252000" cy="252000"/>
            </a:xfrm>
            <a:prstGeom prst="ellipse">
              <a:avLst/>
            </a:prstGeom>
            <a:solidFill>
              <a:srgbClr val="98D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86019" y="6105481"/>
              <a:ext cx="964343" cy="418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Plusieurs postes sur le même site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9941419" y="2014582"/>
            <a:ext cx="76655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10710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 pitchFamily="34" charset="0"/>
                <a:ea typeface="MS PGothic" pitchFamily="34" charset="-128"/>
                <a:cs typeface="+mn-cs"/>
              </a:rPr>
              <a:t>Légende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9794924" y="2310622"/>
            <a:ext cx="1258964" cy="350923"/>
            <a:chOff x="5998292" y="5313398"/>
            <a:chExt cx="1258964" cy="281879"/>
          </a:xfrm>
        </p:grpSpPr>
        <p:pic>
          <p:nvPicPr>
            <p:cNvPr id="33" name="Picture 2" descr="C:\Users\ex.sylvie.schwab\Desktop\Screenshots Pérenne\broches-vert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292" y="5323489"/>
              <a:ext cx="192077" cy="261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286019" y="5313398"/>
              <a:ext cx="971237" cy="281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Poste actif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794924" y="4508070"/>
            <a:ext cx="1097970" cy="350923"/>
            <a:chOff x="7312564" y="6059062"/>
            <a:chExt cx="1097970" cy="281879"/>
          </a:xfrm>
        </p:grpSpPr>
        <p:sp>
          <p:nvSpPr>
            <p:cNvPr id="36" name="Ellipse 35"/>
            <p:cNvSpPr/>
            <p:nvPr/>
          </p:nvSpPr>
          <p:spPr>
            <a:xfrm>
              <a:off x="7312564" y="6074001"/>
              <a:ext cx="252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30534" y="6059062"/>
              <a:ext cx="780000" cy="281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Distances:</a:t>
              </a:r>
            </a:p>
            <a:p>
              <a:pPr marL="0" marR="0" lvl="0" indent="0" algn="l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1 / 5 / 10 km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7384564" y="6146001"/>
              <a:ext cx="108000" cy="108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7348564" y="6110001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10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40" name="Forme libre 39"/>
          <p:cNvSpPr/>
          <p:nvPr/>
        </p:nvSpPr>
        <p:spPr>
          <a:xfrm flipV="1">
            <a:off x="8173973" y="3356991"/>
            <a:ext cx="1436366" cy="1717821"/>
          </a:xfrm>
          <a:custGeom>
            <a:avLst/>
            <a:gdLst>
              <a:gd name="connsiteX0" fmla="*/ 2367823 w 2367823"/>
              <a:gd name="connsiteY0" fmla="*/ 785813 h 789890"/>
              <a:gd name="connsiteX1" fmla="*/ 624748 w 2367823"/>
              <a:gd name="connsiteY1" fmla="*/ 671513 h 789890"/>
              <a:gd name="connsiteX2" fmla="*/ 38961 w 2367823"/>
              <a:gd name="connsiteY2" fmla="*/ 0 h 78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823" h="789890">
                <a:moveTo>
                  <a:pt x="2367823" y="785813"/>
                </a:moveTo>
                <a:cubicBezTo>
                  <a:pt x="1690357" y="794147"/>
                  <a:pt x="1012892" y="802482"/>
                  <a:pt x="624748" y="671513"/>
                </a:cubicBezTo>
                <a:cubicBezTo>
                  <a:pt x="236604" y="540544"/>
                  <a:pt x="-120583" y="216694"/>
                  <a:pt x="38961" y="0"/>
                </a:cubicBezTo>
              </a:path>
            </a:pathLst>
          </a:custGeom>
          <a:noFill/>
          <a:ln w="9525">
            <a:solidFill>
              <a:srgbClr val="494F57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0710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9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874032" y="6404795"/>
            <a:ext cx="3279368" cy="3166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p.</a:t>
            </a:r>
            <a:fld id="{04BA3BC8-AD56-472F-8D18-8D8C71C44541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5" name="Picture 2" descr="Résultat de recherche d'images pour &quot;emmaus logo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32" y="1342465"/>
            <a:ext cx="672425" cy="7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ésultat de recherche d'images pour &quot;restos du coeur logo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114" y="1376794"/>
            <a:ext cx="820537" cy="8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ésultat de recherche d'images pour &quot;armée du salut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3" y="2365284"/>
            <a:ext cx="633468" cy="7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Résultat de recherche d'images pour &quot;secours catholique logo&quot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018" y="1375988"/>
            <a:ext cx="762558" cy="7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Résultat de recherche d'images pour &quot;Société protectrice animaux logo&quot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121" y="1413899"/>
            <a:ext cx="675924" cy="7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Résultat de recherche d'images pour &quot;banque alimentaires logo&quot;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483" y="2366947"/>
            <a:ext cx="1099332" cy="7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Résultat de recherche d'images pour &quot;Chantier Ecole logo&quot;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994" y="4855103"/>
            <a:ext cx="1042389" cy="4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Résultat de recherche d'images pour &quot;Fédération des entreprises d’insertion logo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2" t="10402" r="13338" b="21908"/>
          <a:stretch/>
        </p:blipFill>
        <p:spPr bwMode="auto">
          <a:xfrm>
            <a:off x="9623565" y="5480946"/>
            <a:ext cx="1058523" cy="8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0" descr="Résultat de recherche d'images pour &quot;, Fédération des acteurs de la solidarité logo&quot;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423" y="5614671"/>
            <a:ext cx="1133929" cy="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eur droit 25"/>
          <p:cNvCxnSpPr/>
          <p:nvPr/>
        </p:nvCxnSpPr>
        <p:spPr>
          <a:xfrm>
            <a:off x="6389829" y="4145987"/>
            <a:ext cx="5276184" cy="1852"/>
          </a:xfrm>
          <a:prstGeom prst="line">
            <a:avLst/>
          </a:prstGeom>
          <a:ln w="1905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6155715" y="874880"/>
            <a:ext cx="1028" cy="5529915"/>
          </a:xfrm>
          <a:prstGeom prst="line">
            <a:avLst/>
          </a:prstGeom>
          <a:ln w="1905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815" y="1463707"/>
            <a:ext cx="1334742" cy="67817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55" t="17830" r="33781" b="17831"/>
          <a:stretch/>
        </p:blipFill>
        <p:spPr>
          <a:xfrm>
            <a:off x="2404786" y="3331634"/>
            <a:ext cx="1536186" cy="614474"/>
          </a:xfrm>
          <a:prstGeom prst="rect">
            <a:avLst/>
          </a:prstGeom>
        </p:spPr>
      </p:pic>
      <p:pic>
        <p:nvPicPr>
          <p:cNvPr id="37" name="Image 36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24" t="56460" r="69577" b="19427"/>
          <a:stretch/>
        </p:blipFill>
        <p:spPr bwMode="auto">
          <a:xfrm>
            <a:off x="2628571" y="2384996"/>
            <a:ext cx="947149" cy="847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 37"/>
          <p:cNvPicPr/>
          <p:nvPr/>
        </p:nvPicPr>
        <p:blipFill rotWithShape="1">
          <a:blip r:embed="rId15"/>
          <a:srcRect l="14386" t="22349" r="69411" b="61478"/>
          <a:stretch/>
        </p:blipFill>
        <p:spPr bwMode="auto">
          <a:xfrm>
            <a:off x="515250" y="3352337"/>
            <a:ext cx="1468473" cy="651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 38"/>
          <p:cNvPicPr/>
          <p:nvPr/>
        </p:nvPicPr>
        <p:blipFill rotWithShape="1">
          <a:blip r:embed="rId16"/>
          <a:srcRect l="14385" t="39404" r="70072" b="43247"/>
          <a:stretch/>
        </p:blipFill>
        <p:spPr bwMode="auto">
          <a:xfrm>
            <a:off x="4234250" y="3306234"/>
            <a:ext cx="1426701" cy="778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 39"/>
          <p:cNvPicPr/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2" t="27642" r="69908" b="46481"/>
          <a:stretch/>
        </p:blipFill>
        <p:spPr bwMode="auto">
          <a:xfrm>
            <a:off x="3831708" y="2383264"/>
            <a:ext cx="722186" cy="84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 40"/>
          <p:cNvPicPr/>
          <p:nvPr/>
        </p:nvPicPr>
        <p:blipFill rotWithShape="1">
          <a:blip r:embed="rId18"/>
          <a:srcRect l="14385" t="43227" r="70734" b="45305"/>
          <a:stretch/>
        </p:blipFill>
        <p:spPr bwMode="auto">
          <a:xfrm>
            <a:off x="6577063" y="4811275"/>
            <a:ext cx="1269706" cy="525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0" y="86990"/>
            <a:ext cx="7014635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white"/>
                </a:solidFill>
              </a:rPr>
              <a:t>Les partenaires nationaux du TIG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3986" y="854599"/>
            <a:ext cx="1918078" cy="338554"/>
          </a:xfrm>
          <a:prstGeom prst="rect">
            <a:avLst/>
          </a:prstGeom>
          <a:ln w="19050">
            <a:solidFill>
              <a:srgbClr val="494F57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Les Associations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12" b="21545"/>
          <a:stretch/>
        </p:blipFill>
        <p:spPr>
          <a:xfrm>
            <a:off x="10277520" y="4731824"/>
            <a:ext cx="1038180" cy="64412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81" y="5354322"/>
            <a:ext cx="1040834" cy="1040834"/>
          </a:xfrm>
          <a:prstGeom prst="rect">
            <a:avLst/>
          </a:prstGeom>
        </p:spPr>
      </p:pic>
      <p:pic>
        <p:nvPicPr>
          <p:cNvPr id="56" name="Image 55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592" y="5558624"/>
            <a:ext cx="684799" cy="735728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300" y="2386527"/>
            <a:ext cx="1263957" cy="763930"/>
          </a:xfrm>
          <a:prstGeom prst="rect">
            <a:avLst/>
          </a:prstGeom>
        </p:spPr>
      </p:pic>
      <p:cxnSp>
        <p:nvCxnSpPr>
          <p:cNvPr id="72" name="Connecteur droit 71"/>
          <p:cNvCxnSpPr/>
          <p:nvPr/>
        </p:nvCxnSpPr>
        <p:spPr>
          <a:xfrm flipV="1">
            <a:off x="324725" y="4150716"/>
            <a:ext cx="5269314" cy="841"/>
          </a:xfrm>
          <a:prstGeom prst="line">
            <a:avLst/>
          </a:prstGeom>
          <a:ln w="1905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0" descr="Résultat de recherche d'images pour &quot;sncf logo&quot;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57" y="4909504"/>
            <a:ext cx="1028815" cy="5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Résultat de recherche d'images pour &quot;JC DECAUX logo&quot;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51" y="5627365"/>
            <a:ext cx="1269948" cy="5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891" y="4655507"/>
            <a:ext cx="2027839" cy="867344"/>
          </a:xfrm>
          <a:prstGeom prst="rect">
            <a:avLst/>
          </a:prstGeom>
        </p:spPr>
      </p:pic>
      <p:pic>
        <p:nvPicPr>
          <p:cNvPr id="51" name="Image 50" descr="ENEDIS"/>
          <p:cNvPicPr/>
          <p:nvPr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00" y="5717059"/>
            <a:ext cx="1217038" cy="38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25F7142-E76F-44EE-9C44-6C7A6549C46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801" y="5558624"/>
            <a:ext cx="1434478" cy="608133"/>
          </a:xfrm>
          <a:prstGeom prst="rect">
            <a:avLst/>
          </a:prstGeom>
        </p:spPr>
      </p:pic>
      <p:pic>
        <p:nvPicPr>
          <p:cNvPr id="54" name="Image 5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1A9CEF7-E85A-4416-BB3C-C617F4A61541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848" y="4626464"/>
            <a:ext cx="808947" cy="70361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23986" y="4362408"/>
            <a:ext cx="1918078" cy="338554"/>
          </a:xfrm>
          <a:prstGeom prst="rect">
            <a:avLst/>
          </a:prstGeom>
          <a:ln w="19050">
            <a:solidFill>
              <a:srgbClr val="494F57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Les Entreprises</a:t>
            </a:r>
          </a:p>
        </p:txBody>
      </p:sp>
      <p:pic>
        <p:nvPicPr>
          <p:cNvPr id="58" name="Image 57"/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14562" y="2998206"/>
            <a:ext cx="1315490" cy="965101"/>
          </a:xfrm>
          <a:prstGeom prst="rect">
            <a:avLst/>
          </a:prstGeom>
          <a:ln>
            <a:noFill/>
          </a:ln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236" y="2074196"/>
            <a:ext cx="946204" cy="1216222"/>
          </a:xfrm>
          <a:prstGeom prst="rect">
            <a:avLst/>
          </a:prstGeom>
        </p:spPr>
      </p:pic>
      <p:pic>
        <p:nvPicPr>
          <p:cNvPr id="60" name="Image 59"/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5435" y="1846046"/>
            <a:ext cx="1584617" cy="431529"/>
          </a:xfrm>
          <a:prstGeom prst="rect">
            <a:avLst/>
          </a:prstGeom>
          <a:ln>
            <a:noFill/>
          </a:ln>
        </p:spPr>
      </p:pic>
      <p:pic>
        <p:nvPicPr>
          <p:cNvPr id="61" name="Image1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7755" y="2416805"/>
            <a:ext cx="1512297" cy="6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00" b="29000"/>
          <a:stretch/>
        </p:blipFill>
        <p:spPr>
          <a:xfrm>
            <a:off x="10343898" y="1198188"/>
            <a:ext cx="1586155" cy="499632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456" y="2009383"/>
            <a:ext cx="1116323" cy="134584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536" y="1723465"/>
            <a:ext cx="1053213" cy="165003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437236" y="849026"/>
            <a:ext cx="1918078" cy="338554"/>
          </a:xfrm>
          <a:prstGeom prst="rect">
            <a:avLst/>
          </a:prstGeom>
          <a:ln w="19050">
            <a:solidFill>
              <a:srgbClr val="494F57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Les Ministères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346837" y="4362408"/>
            <a:ext cx="4089276" cy="338554"/>
          </a:xfrm>
          <a:prstGeom prst="rect">
            <a:avLst/>
          </a:prstGeom>
          <a:ln w="19050">
            <a:solidFill>
              <a:srgbClr val="494F57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Insertion et formation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35419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11353801" y="6248401"/>
            <a:ext cx="599017" cy="241300"/>
          </a:xfrm>
        </p:spPr>
        <p:txBody>
          <a:bodyPr/>
          <a:lstStyle/>
          <a:p>
            <a:r>
              <a:rPr lang="fr-FR" altLang="fr-FR"/>
              <a:t>p.</a:t>
            </a:r>
            <a:fld id="{1BCC99FF-7281-465B-8261-A2E53913E4EA}" type="slidenum">
              <a:rPr lang="fr-FR" altLang="fr-FR" smtClean="0"/>
              <a:pPr/>
              <a:t>19</a:t>
            </a:fld>
            <a:endParaRPr lang="fr-FR" alt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45811" y="2852936"/>
            <a:ext cx="11711517" cy="49925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400"/>
              </a:lnSpc>
              <a:spcBef>
                <a:spcPct val="0"/>
              </a:spcBef>
            </a:pPr>
            <a:endParaRPr lang="fr-FR" sz="2133" dirty="0"/>
          </a:p>
        </p:txBody>
      </p:sp>
      <p:sp>
        <p:nvSpPr>
          <p:cNvPr id="6" name="Titre 17"/>
          <p:cNvSpPr txBox="1">
            <a:spLocks/>
          </p:cNvSpPr>
          <p:nvPr/>
        </p:nvSpPr>
        <p:spPr>
          <a:xfrm>
            <a:off x="0" y="476672"/>
            <a:ext cx="12192000" cy="1754326"/>
          </a:xfrm>
          <a:prstGeom prst="rect">
            <a:avLst/>
          </a:prstGeom>
          <a:solidFill>
            <a:srgbClr val="494F57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sz="3600" b="1" dirty="0">
                <a:solidFill>
                  <a:srgbClr val="FCB72D"/>
                </a:solidFill>
              </a:rPr>
            </a:br>
            <a:r>
              <a:rPr lang="fr-FR" sz="3600" b="1" dirty="0">
                <a:solidFill>
                  <a:srgbClr val="FCB72D"/>
                </a:solidFill>
              </a:rPr>
              <a:t>Nous sommes là pour vous accompagner</a:t>
            </a:r>
            <a:br>
              <a:rPr lang="fr-FR" sz="3600" b="1" dirty="0">
                <a:solidFill>
                  <a:srgbClr val="FCB72D"/>
                </a:solidFill>
              </a:rPr>
            </a:br>
            <a:endParaRPr lang="fr-FR" sz="3600" b="1" dirty="0">
              <a:solidFill>
                <a:srgbClr val="FCB72D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74393" y="2348880"/>
            <a:ext cx="92432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494F57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Contactez</a:t>
            </a:r>
            <a:r>
              <a:rPr kumimoji="0" lang="fr-FR" altLang="fr-FR" sz="2400" b="1" i="0" u="none" strike="noStrike" cap="none" normalizeH="0" dirty="0">
                <a:ln>
                  <a:noFill/>
                </a:ln>
                <a:solidFill>
                  <a:srgbClr val="494F57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référent territorial du TIG de votre département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u="sng" baseline="0" dirty="0">
                <a:solidFill>
                  <a:srgbClr val="7CA180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referent.tig.</a:t>
            </a:r>
            <a:r>
              <a:rPr lang="fr-FR" altLang="fr-FR" sz="2400" b="1" i="1" u="sng" baseline="0" dirty="0">
                <a:solidFill>
                  <a:srgbClr val="7CA180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fr-FR" altLang="fr-FR" sz="2400" b="1" u="sng" dirty="0">
                <a:solidFill>
                  <a:srgbClr val="7CA180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@justice.fr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i="1" dirty="0">
                <a:solidFill>
                  <a:srgbClr val="494F57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(XX est le n° du département : pour l’Ain referent.tig.01@justice.fr</a:t>
            </a:r>
            <a:endParaRPr kumimoji="0" lang="fr-FR" altLang="fr-FR" b="1" i="0" u="none" strike="noStrike" cap="none" normalizeH="0" baseline="0" dirty="0">
              <a:ln>
                <a:noFill/>
              </a:ln>
              <a:solidFill>
                <a:srgbClr val="494F57"/>
              </a:solidFill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494F57"/>
              </a:solidFill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solidFill>
                  <a:srgbClr val="494F57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bien contactez l’association nationale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sng" strike="noStrike" cap="none" normalizeH="0" baseline="0" dirty="0">
                <a:ln>
                  <a:noFill/>
                </a:ln>
                <a:solidFill>
                  <a:srgbClr val="7CA180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information-tig@justice.gouv.fr</a:t>
            </a:r>
            <a:endParaRPr lang="fr-FR" altLang="fr-FR" sz="2400" b="1" u="sng" dirty="0">
              <a:solidFill>
                <a:srgbClr val="7CA180"/>
              </a:solidFill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494F57"/>
              </a:solidFill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03712" y="53449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50" y="4869160"/>
            <a:ext cx="2024454" cy="1296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80" y="4725144"/>
            <a:ext cx="1188495" cy="15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4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04BA3BC8-AD56-472F-8D18-8D8C71C44541}" type="slidenum">
              <a:rPr lang="fr-FR" altLang="fr-FR" smtClean="0">
                <a:solidFill>
                  <a:srgbClr val="0C0C0C"/>
                </a:solidFill>
              </a:rPr>
              <a:pPr/>
              <a:t>2</a:t>
            </a:fld>
            <a:endParaRPr lang="fr-FR" altLang="fr-FR" dirty="0">
              <a:solidFill>
                <a:srgbClr val="0C0C0C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2692444"/>
            <a:ext cx="12192000" cy="769441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chemeClr val="bg1"/>
                </a:solidFill>
              </a:rPr>
              <a:t>Eléments de contexte</a:t>
            </a:r>
          </a:p>
        </p:txBody>
      </p:sp>
    </p:spTree>
    <p:extLst>
      <p:ext uri="{BB962C8B-B14F-4D97-AF65-F5344CB8AC3E}">
        <p14:creationId xmlns:p14="http://schemas.microsoft.com/office/powerpoint/2010/main" val="17101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353805" y="6248408"/>
            <a:ext cx="599017" cy="186267"/>
          </a:xfrm>
        </p:spPr>
        <p:txBody>
          <a:bodyPr/>
          <a:lstStyle/>
          <a:p>
            <a:r>
              <a:rPr lang="fr-FR" altLang="fr-FR">
                <a:solidFill>
                  <a:srgbClr val="0C0C0C"/>
                </a:solidFill>
              </a:rPr>
              <a:t>p.</a:t>
            </a:r>
            <a:fld id="{60EC62AA-F079-4D30-A0A4-73B24901C05B}" type="slidenum">
              <a:rPr lang="fr-FR" altLang="fr-FR" smtClean="0">
                <a:solidFill>
                  <a:srgbClr val="0C0C0C"/>
                </a:solidFill>
              </a:rPr>
              <a:pPr/>
              <a:t>3</a:t>
            </a:fld>
            <a:endParaRPr lang="fr-FR" altLang="fr-FR">
              <a:solidFill>
                <a:srgbClr val="0C0C0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11215"/>
            <a:ext cx="6113832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Justice et prison en France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3392" y="136308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494F57"/>
                </a:solidFill>
              </a:rPr>
              <a:t>Surpopulation carcérale </a:t>
            </a:r>
          </a:p>
          <a:p>
            <a:r>
              <a:rPr lang="fr-FR" sz="2400" dirty="0">
                <a:solidFill>
                  <a:srgbClr val="494F57"/>
                </a:solidFill>
              </a:rPr>
              <a:t>140% dans les maisons d’arrêt</a:t>
            </a:r>
            <a:endParaRPr lang="fr-FR" sz="3600" b="1" dirty="0">
              <a:solidFill>
                <a:srgbClr val="494F57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27944" y="3598887"/>
            <a:ext cx="581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CB72D"/>
                </a:solidFill>
              </a:rPr>
              <a:t>Récidive</a:t>
            </a:r>
          </a:p>
          <a:p>
            <a:r>
              <a:rPr lang="fr-FR" sz="2400" dirty="0">
                <a:solidFill>
                  <a:srgbClr val="494F57"/>
                </a:solidFill>
              </a:rPr>
              <a:t>59% de </a:t>
            </a:r>
            <a:r>
              <a:rPr lang="fr-FR" sz="2400" dirty="0" err="1">
                <a:solidFill>
                  <a:srgbClr val="494F57"/>
                </a:solidFill>
              </a:rPr>
              <a:t>re</a:t>
            </a:r>
            <a:r>
              <a:rPr lang="fr-FR" sz="2400" dirty="0">
                <a:solidFill>
                  <a:srgbClr val="494F57"/>
                </a:solidFill>
              </a:rPr>
              <a:t>-condamnation dans les 5 ans qui suivent la sortie de prison</a:t>
            </a:r>
            <a:endParaRPr lang="fr-FR" sz="2400" b="1" dirty="0">
              <a:solidFill>
                <a:srgbClr val="494F5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40388" y="5013176"/>
            <a:ext cx="5591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AB879C"/>
                </a:solidFill>
              </a:rPr>
              <a:t>Coût</a:t>
            </a:r>
          </a:p>
          <a:p>
            <a:r>
              <a:rPr lang="fr-FR" sz="2400" dirty="0">
                <a:solidFill>
                  <a:srgbClr val="494F57"/>
                </a:solidFill>
              </a:rPr>
              <a:t>&gt; 100€ par jour par personne détenue</a:t>
            </a:r>
            <a:endParaRPr lang="fr-FR" sz="3600" b="1" dirty="0">
              <a:solidFill>
                <a:srgbClr val="494F5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1504" y="2480987"/>
            <a:ext cx="577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7CA180"/>
                </a:solidFill>
                <a:effectLst/>
                <a:uLnTx/>
                <a:uFillTx/>
              </a:rPr>
              <a:t>Inactivité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94F57"/>
                </a:solidFill>
                <a:effectLst/>
                <a:uLnTx/>
                <a:uFillTx/>
              </a:rPr>
              <a:t>28% des détenus travaillent 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494F5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918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04BA3BC8-AD56-472F-8D18-8D8C71C44541}" type="slidenum">
              <a:rPr lang="fr-FR" altLang="fr-FR" smtClean="0">
                <a:solidFill>
                  <a:srgbClr val="0C0C0C"/>
                </a:solidFill>
              </a:rPr>
              <a:pPr/>
              <a:t>4</a:t>
            </a:fld>
            <a:endParaRPr lang="fr-FR" altLang="fr-FR" dirty="0">
              <a:solidFill>
                <a:srgbClr val="0C0C0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72513" y="1045931"/>
            <a:ext cx="566933" cy="111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2074806"/>
            <a:ext cx="12192000" cy="2004716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chemeClr val="bg1"/>
                </a:solidFill>
              </a:rPr>
              <a:t>Le travail d’intérêt général</a:t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Qu’est-ce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91590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1353805" y="6248408"/>
            <a:ext cx="599017" cy="186267"/>
          </a:xfrm>
        </p:spPr>
        <p:txBody>
          <a:bodyPr/>
          <a:lstStyle/>
          <a:p>
            <a:r>
              <a:rPr lang="fr-FR" altLang="fr-FR" dirty="0">
                <a:solidFill>
                  <a:srgbClr val="0C0C0C"/>
                </a:solidFill>
                <a:latin typeface="Raleway" panose="020B0503030101060003" pitchFamily="34" charset="0"/>
              </a:rPr>
              <a:t>p.</a:t>
            </a:r>
            <a:fld id="{60EC62AA-F079-4D30-A0A4-73B24901C05B}" type="slidenum">
              <a:rPr lang="fr-FR" altLang="fr-FR" smtClean="0">
                <a:solidFill>
                  <a:srgbClr val="0C0C0C"/>
                </a:solidFill>
                <a:latin typeface="Raleway" panose="020B0503030101060003" pitchFamily="34" charset="0"/>
              </a:rPr>
              <a:pPr/>
              <a:t>5</a:t>
            </a:fld>
            <a:endParaRPr lang="fr-FR" altLang="fr-FR" dirty="0">
              <a:solidFill>
                <a:srgbClr val="0C0C0C"/>
              </a:solidFill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1215"/>
            <a:ext cx="7680176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Le TIG : une peine qui a du sens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6424" y="1235972"/>
            <a:ext cx="6816080" cy="694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Répondre à l’infraction commise avec une sanction individualisée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endParaRPr lang="fr-FR" sz="1200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Restaurer le lien de confiance en faisant effectuer un travail sans rémunération dans l’intérêt collectif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sz="1200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Faire découvrir une activité professionnelle ou solidaire à des personnes souvent éloignées de l’emploi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sz="1200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Réduire les risques de récidive et contribuer à la sécurité de tous</a:t>
            </a:r>
          </a:p>
          <a:p>
            <a:pPr algn="just">
              <a:lnSpc>
                <a:spcPct val="150000"/>
              </a:lnSpc>
            </a:pPr>
            <a:endParaRPr lang="fr-FR" sz="1100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Impliquer directement la société civile dans la peine et favoriser le lien social</a:t>
            </a:r>
            <a:endParaRPr lang="fr-FR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r-FR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7368" y="1139294"/>
            <a:ext cx="259228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fr-FR" sz="32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Sanctionner</a:t>
            </a:r>
            <a:endParaRPr lang="fr-FR" sz="1600" dirty="0">
              <a:solidFill>
                <a:srgbClr val="494F57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50000"/>
              </a:lnSpc>
            </a:pPr>
            <a:endParaRPr lang="fr-FR" sz="1600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32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Réparer</a:t>
            </a:r>
          </a:p>
          <a:p>
            <a:pPr algn="r">
              <a:lnSpc>
                <a:spcPct val="150000"/>
              </a:lnSpc>
            </a:pPr>
            <a:r>
              <a:rPr lang="fr-FR" sz="16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rgbClr val="494F57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	</a:t>
            </a:r>
            <a:endParaRPr lang="fr-FR" sz="1600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fr-FR" sz="32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Insérer </a:t>
            </a:r>
          </a:p>
          <a:p>
            <a:pPr lvl="0" algn="r">
              <a:lnSpc>
                <a:spcPct val="150000"/>
              </a:lnSpc>
            </a:pPr>
            <a:endParaRPr lang="fr-FR" sz="1600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32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Prévenir</a:t>
            </a:r>
          </a:p>
          <a:p>
            <a:pPr lvl="0" algn="r">
              <a:lnSpc>
                <a:spcPct val="150000"/>
              </a:lnSpc>
            </a:pPr>
            <a:endParaRPr lang="fr-FR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fr-FR" sz="3200" b="1" dirty="0">
                <a:solidFill>
                  <a:srgbClr val="7CA18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Socialiser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07368" y="1931382"/>
            <a:ext cx="2520280" cy="0"/>
          </a:xfrm>
          <a:prstGeom prst="line">
            <a:avLst/>
          </a:prstGeom>
          <a:ln w="3810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07368" y="3011502"/>
            <a:ext cx="2520280" cy="0"/>
          </a:xfrm>
          <a:prstGeom prst="line">
            <a:avLst/>
          </a:prstGeom>
          <a:ln w="3810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7368" y="4091622"/>
            <a:ext cx="2520280" cy="0"/>
          </a:xfrm>
          <a:prstGeom prst="line">
            <a:avLst/>
          </a:prstGeom>
          <a:ln w="3810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3392" y="6323870"/>
            <a:ext cx="2304256" cy="0"/>
          </a:xfrm>
          <a:prstGeom prst="line">
            <a:avLst/>
          </a:prstGeom>
          <a:ln w="3810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07368" y="5243750"/>
            <a:ext cx="2520280" cy="0"/>
          </a:xfrm>
          <a:prstGeom prst="line">
            <a:avLst/>
          </a:prstGeom>
          <a:ln w="38100">
            <a:solidFill>
              <a:srgbClr val="494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9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9544" y="4621740"/>
            <a:ext cx="51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6000" b="1" dirty="0">
                <a:solidFill>
                  <a:srgbClr val="494F57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5" name="Ellipse 4"/>
          <p:cNvSpPr/>
          <p:nvPr/>
        </p:nvSpPr>
        <p:spPr>
          <a:xfrm>
            <a:off x="4007768" y="4588075"/>
            <a:ext cx="1313259" cy="1368152"/>
          </a:xfrm>
          <a:prstGeom prst="ellipse">
            <a:avLst/>
          </a:prstGeom>
          <a:noFill/>
          <a:ln>
            <a:solidFill>
              <a:srgbClr val="B2B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9658" y="1045185"/>
            <a:ext cx="31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6000" b="1" dirty="0">
                <a:solidFill>
                  <a:srgbClr val="7CA180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767408" y="980728"/>
            <a:ext cx="1313259" cy="1368152"/>
          </a:xfrm>
          <a:prstGeom prst="ellipse">
            <a:avLst/>
          </a:prstGeom>
          <a:noFill/>
          <a:ln>
            <a:solidFill>
              <a:srgbClr val="B2B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75520" y="1213270"/>
            <a:ext cx="5857501" cy="8162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07287" tIns="53643" rIns="107287" bIns="53643" rtlCol="0" anchor="ctr">
            <a:spAutoFit/>
          </a:bodyPr>
          <a:lstStyle/>
          <a:p>
            <a:pPr marL="0" lvl="1"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94F57"/>
                </a:solidFill>
                <a:ea typeface="MS PGothic" pitchFamily="34" charset="-128"/>
              </a:rPr>
              <a:t>Le Tribunal</a:t>
            </a:r>
          </a:p>
          <a:p>
            <a:pPr marL="0" lvl="1"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494F57"/>
                </a:solidFill>
                <a:cs typeface="Arial" panose="020B0604020202020204" pitchFamily="34" charset="0"/>
              </a:rPr>
              <a:t>Prononce la peine + fixe le nombre d’heures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48756" y="2836446"/>
            <a:ext cx="51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6000" b="1" dirty="0">
                <a:solidFill>
                  <a:srgbClr val="FCB72D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2279576" y="2708920"/>
            <a:ext cx="1313259" cy="1368152"/>
          </a:xfrm>
          <a:prstGeom prst="ellipse">
            <a:avLst/>
          </a:prstGeom>
          <a:noFill/>
          <a:ln>
            <a:solidFill>
              <a:srgbClr val="B2B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60987" y="4682684"/>
            <a:ext cx="6103565" cy="109321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07287" tIns="53643" rIns="107287" bIns="53643" rtlCol="0" anchor="ctr">
            <a:spAutoFit/>
          </a:bodyPr>
          <a:lstStyle/>
          <a:p>
            <a:pPr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94F57"/>
                </a:solidFill>
                <a:ea typeface="MS PGothic" pitchFamily="34" charset="-128"/>
              </a:rPr>
              <a:t>La structure d’accueil </a:t>
            </a:r>
            <a:endParaRPr lang="fr-FR" b="1" dirty="0">
              <a:solidFill>
                <a:srgbClr val="0C0C0C">
                  <a:lumMod val="25000"/>
                  <a:lumOff val="75000"/>
                </a:srgbClr>
              </a:solidFill>
              <a:ea typeface="MS PGothic" pitchFamily="34" charset="-128"/>
            </a:endParaRPr>
          </a:p>
          <a:p>
            <a:pPr marL="0" lvl="1"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494F57"/>
                </a:solidFill>
                <a:cs typeface="Arial" panose="020B0604020202020204" pitchFamily="34" charset="0"/>
              </a:rPr>
              <a:t>Propose un travail, forme et encadre la personne et assure le suivi des heures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11215"/>
            <a:ext cx="6113832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Comment se déroule un TIG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87688" y="2946465"/>
            <a:ext cx="6911563" cy="8162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07287" tIns="53643" rIns="107287" bIns="53643" rtlCol="0" anchor="ctr">
            <a:spAutoFit/>
          </a:bodyPr>
          <a:lstStyle/>
          <a:p>
            <a:pPr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94F57"/>
                </a:solidFill>
                <a:ea typeface="MS PGothic" pitchFamily="34" charset="-128"/>
              </a:rPr>
              <a:t>Le SPIP (majeurs) ou la PJJ (mineurs)</a:t>
            </a:r>
            <a:endParaRPr lang="fr-FR" b="1" dirty="0">
              <a:solidFill>
                <a:srgbClr val="0C0C0C">
                  <a:lumMod val="25000"/>
                  <a:lumOff val="75000"/>
                </a:srgbClr>
              </a:solidFill>
              <a:ea typeface="MS PGothic" pitchFamily="34" charset="-128"/>
            </a:endParaRPr>
          </a:p>
          <a:p>
            <a:pPr marL="0" lvl="1" algn="just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494F57"/>
                </a:solidFill>
                <a:cs typeface="Arial" panose="020B0604020202020204" pitchFamily="34" charset="0"/>
              </a:rPr>
              <a:t>Détermine le poste adapté et obtient l’accord de la structure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392144" y="1097449"/>
            <a:ext cx="3935587" cy="1323439"/>
            <a:chOff x="7104112" y="1313473"/>
            <a:chExt cx="3935587" cy="1323439"/>
          </a:xfrm>
        </p:grpSpPr>
        <p:sp>
          <p:nvSpPr>
            <p:cNvPr id="17" name="ZoneTexte 16"/>
            <p:cNvSpPr txBox="1"/>
            <p:nvPr/>
          </p:nvSpPr>
          <p:spPr>
            <a:xfrm>
              <a:off x="7248128" y="1557662"/>
              <a:ext cx="3791571" cy="707886"/>
            </a:xfrm>
            <a:prstGeom prst="rect">
              <a:avLst/>
            </a:prstGeom>
            <a:solidFill>
              <a:srgbClr val="7CA18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solidFill>
                    <a:schemeClr val="bg1"/>
                  </a:solidFill>
                </a:rPr>
                <a:t>La personne condamnée </a:t>
              </a:r>
            </a:p>
            <a:p>
              <a:pPr algn="r"/>
              <a:r>
                <a:rPr lang="fr-FR" sz="2000" b="1" dirty="0">
                  <a:solidFill>
                    <a:schemeClr val="bg1"/>
                  </a:solidFill>
                </a:rPr>
                <a:t>donne son accord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04112" y="1313473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solidFill>
                    <a:schemeClr val="bg1"/>
                  </a:solidFill>
                  <a:sym typeface="Wingdings" panose="05000000000000000000" pitchFamily="2" charset="2"/>
                </a:rPr>
                <a:t></a:t>
              </a:r>
              <a:endParaRPr lang="fr-FR" sz="8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48604" y="4390907"/>
            <a:ext cx="3039084" cy="1477328"/>
          </a:xfrm>
          <a:prstGeom prst="rect">
            <a:avLst/>
          </a:prstGeom>
          <a:solidFill>
            <a:srgbClr val="494F57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SPIP : </a:t>
            </a:r>
            <a:r>
              <a:rPr lang="fr-FR" dirty="0">
                <a:solidFill>
                  <a:schemeClr val="bg1"/>
                </a:solidFill>
              </a:rPr>
              <a:t>Service Pénitentiaire d’Insertion et de Probation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PJJ : </a:t>
            </a:r>
            <a:r>
              <a:rPr lang="fr-FR" dirty="0">
                <a:solidFill>
                  <a:schemeClr val="bg1"/>
                </a:solidFill>
              </a:rPr>
              <a:t>Protection Judiciaire de la Jeunesse</a:t>
            </a:r>
          </a:p>
        </p:txBody>
      </p:sp>
    </p:spTree>
    <p:extLst>
      <p:ext uri="{BB962C8B-B14F-4D97-AF65-F5344CB8AC3E}">
        <p14:creationId xmlns:p14="http://schemas.microsoft.com/office/powerpoint/2010/main" val="2688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11215"/>
            <a:ext cx="6809714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Quelles missions pour un TIG ?</a:t>
            </a:r>
          </a:p>
        </p:txBody>
      </p:sp>
      <p:sp>
        <p:nvSpPr>
          <p:cNvPr id="20" name="Ellipse 19"/>
          <p:cNvSpPr/>
          <p:nvPr/>
        </p:nvSpPr>
        <p:spPr>
          <a:xfrm>
            <a:off x="7896200" y="849779"/>
            <a:ext cx="3192357" cy="1512168"/>
          </a:xfrm>
          <a:prstGeom prst="ellipse">
            <a:avLst/>
          </a:prstGeom>
          <a:solidFill>
            <a:srgbClr val="FCB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ZoneTexte 21"/>
          <p:cNvSpPr txBox="1"/>
          <p:nvPr/>
        </p:nvSpPr>
        <p:spPr>
          <a:xfrm>
            <a:off x="7896201" y="1221142"/>
            <a:ext cx="319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900"/>
            </a:lvl1pPr>
          </a:lstStyle>
          <a:p>
            <a:pPr algn="ctr"/>
            <a:r>
              <a:rPr lang="fr-FR" sz="2000" b="1" dirty="0">
                <a:solidFill>
                  <a:srgbClr val="494F57"/>
                </a:solidFill>
              </a:rPr>
              <a:t>entre 20 et 400 heures </a:t>
            </a:r>
          </a:p>
          <a:p>
            <a:pPr algn="ctr"/>
            <a:r>
              <a:rPr lang="fr-FR" sz="2000" b="1" dirty="0">
                <a:solidFill>
                  <a:srgbClr val="494F57"/>
                </a:solidFill>
              </a:rPr>
              <a:t>(105 h en moyenne</a:t>
            </a:r>
            <a:r>
              <a:rPr lang="fr-FR" sz="2400" b="1" dirty="0">
                <a:solidFill>
                  <a:srgbClr val="494F57"/>
                </a:solidFill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41764" y="1115814"/>
            <a:ext cx="6984776" cy="14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94F57"/>
                </a:solidFill>
              </a:rPr>
              <a:t>En journée ou en soirée / week-end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94F57"/>
                </a:solidFill>
              </a:rPr>
              <a:t>Individuel ou collectif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94F57"/>
                </a:solidFill>
              </a:rPr>
              <a:t>Temps plein ou quelques heures / semaine</a:t>
            </a:r>
          </a:p>
        </p:txBody>
      </p:sp>
      <p:pic>
        <p:nvPicPr>
          <p:cNvPr id="23" name="Picture 1" descr="C:\Users\ex.roxann.khelif\Documents\TIG\1. SITE INSTIT\Charte\Plante\Noir\Plante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715" y="3814684"/>
            <a:ext cx="734696" cy="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ex.roxann.khelif\Documents\TIG\1. SITE INSTIT\Charte\Maison\Noir\Maison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82" y="4827738"/>
            <a:ext cx="778395" cy="7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ex.roxann.khelif\Documents\TIG\1. SITE INSTIT\2. Charte\Accueil\Noir\Accueil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264" y="3794166"/>
            <a:ext cx="755213" cy="7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051960" y="3834766"/>
            <a:ext cx="382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94F57"/>
                </a:solidFill>
              </a:rPr>
              <a:t>Accueil, </a:t>
            </a:r>
          </a:p>
          <a:p>
            <a:r>
              <a:rPr lang="fr-FR" dirty="0">
                <a:solidFill>
                  <a:srgbClr val="494F57"/>
                </a:solidFill>
              </a:rPr>
              <a:t>administratif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720175" y="3903048"/>
            <a:ext cx="391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94F57"/>
                </a:solidFill>
              </a:rPr>
              <a:t>Entretien, espaces verts,</a:t>
            </a:r>
          </a:p>
          <a:p>
            <a:r>
              <a:rPr lang="fr-FR" dirty="0">
                <a:solidFill>
                  <a:srgbClr val="494F57"/>
                </a:solidFill>
              </a:rPr>
              <a:t>développement durable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057756" y="495980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94F57"/>
                </a:solidFill>
              </a:rPr>
              <a:t>Manutention, réparation,</a:t>
            </a:r>
          </a:p>
          <a:p>
            <a:r>
              <a:rPr lang="fr-FR" dirty="0">
                <a:solidFill>
                  <a:srgbClr val="494F57"/>
                </a:solidFill>
              </a:rPr>
              <a:t>logistique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720175" y="5026867"/>
            <a:ext cx="359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94F57"/>
                </a:solidFill>
              </a:rPr>
              <a:t>Solidarité, </a:t>
            </a:r>
          </a:p>
          <a:p>
            <a:r>
              <a:rPr lang="fr-FR" dirty="0">
                <a:solidFill>
                  <a:srgbClr val="494F57"/>
                </a:solidFill>
              </a:rPr>
              <a:t>aide aux personnes fragiles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715" y="4894804"/>
            <a:ext cx="726446" cy="7264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1764" y="3178018"/>
            <a:ext cx="388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180"/>
                </a:solidFill>
              </a:rPr>
              <a:t>Quelques exemples</a:t>
            </a:r>
            <a:r>
              <a:rPr lang="fr-F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65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 sz="1100"/>
              <a:t>p.</a:t>
            </a:r>
            <a:fld id="{2BB48296-5D01-4E2A-A73D-DFDFFF6C16AA}" type="slidenum">
              <a:rPr lang="fr-FR" altLang="fr-FR" sz="1100" smtClean="0"/>
              <a:pPr/>
              <a:t>8</a:t>
            </a:fld>
            <a:endParaRPr lang="fr-FR" altLang="fr-FR" sz="1100"/>
          </a:p>
        </p:txBody>
      </p:sp>
      <p:sp>
        <p:nvSpPr>
          <p:cNvPr id="23" name="Ellipse 22"/>
          <p:cNvSpPr/>
          <p:nvPr/>
        </p:nvSpPr>
        <p:spPr>
          <a:xfrm>
            <a:off x="7734937" y="2859731"/>
            <a:ext cx="400700" cy="276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6" name="Ellipse 25"/>
          <p:cNvSpPr/>
          <p:nvPr/>
        </p:nvSpPr>
        <p:spPr>
          <a:xfrm>
            <a:off x="1374937" y="2029087"/>
            <a:ext cx="400700" cy="276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9" name="Ellipse 28"/>
          <p:cNvSpPr/>
          <p:nvPr/>
        </p:nvSpPr>
        <p:spPr>
          <a:xfrm>
            <a:off x="1111197" y="2068547"/>
            <a:ext cx="621025" cy="4283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0" name="ZoneTexte 29"/>
          <p:cNvSpPr txBox="1"/>
          <p:nvPr/>
        </p:nvSpPr>
        <p:spPr>
          <a:xfrm>
            <a:off x="932963" y="2006876"/>
            <a:ext cx="199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494F57"/>
                </a:solidFill>
              </a:rPr>
              <a:t>36 000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813363" y="2212066"/>
            <a:ext cx="241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CA180"/>
                </a:solidFill>
              </a:rPr>
              <a:t>TIG exécutés par an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813363" y="3253087"/>
            <a:ext cx="1982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CA180"/>
                </a:solidFill>
              </a:rPr>
              <a:t>postes de TIG recensés</a:t>
            </a:r>
          </a:p>
        </p:txBody>
      </p:sp>
      <p:sp>
        <p:nvSpPr>
          <p:cNvPr id="33" name="Ellipse 32"/>
          <p:cNvSpPr/>
          <p:nvPr/>
        </p:nvSpPr>
        <p:spPr>
          <a:xfrm>
            <a:off x="1051877" y="3413219"/>
            <a:ext cx="621025" cy="4283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4" name="ZoneTexte 23"/>
          <p:cNvSpPr txBox="1"/>
          <p:nvPr/>
        </p:nvSpPr>
        <p:spPr>
          <a:xfrm>
            <a:off x="7500795" y="2372624"/>
            <a:ext cx="114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CB72D"/>
                </a:solidFill>
              </a:rPr>
              <a:t>92%</a:t>
            </a:r>
          </a:p>
        </p:txBody>
      </p:sp>
      <p:sp>
        <p:nvSpPr>
          <p:cNvPr id="28" name="Ellipse 27"/>
          <p:cNvSpPr/>
          <p:nvPr/>
        </p:nvSpPr>
        <p:spPr>
          <a:xfrm>
            <a:off x="1318735" y="4722829"/>
            <a:ext cx="621025" cy="4283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7" name="ZoneTexte 26"/>
          <p:cNvSpPr txBox="1"/>
          <p:nvPr/>
        </p:nvSpPr>
        <p:spPr>
          <a:xfrm>
            <a:off x="932964" y="4708735"/>
            <a:ext cx="170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494F57"/>
                </a:solidFill>
              </a:rPr>
              <a:t>80%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32964" y="3283866"/>
            <a:ext cx="187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494F57"/>
                </a:solidFill>
              </a:rPr>
              <a:t>18 000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813363" y="4630079"/>
            <a:ext cx="24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7CA180"/>
                </a:solidFill>
              </a:rPr>
              <a:t>de TIG exécutés avec succès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0096" y="5115515"/>
            <a:ext cx="386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FCB72D"/>
                </a:solidFill>
              </a:rPr>
              <a:t>Infractions routières, outrages et rébellions, vols simples, usage de produits stupéfiants…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211215"/>
            <a:ext cx="6113832" cy="584775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Quelques chiffres sur le TIG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147918" y="1171277"/>
            <a:ext cx="5205887" cy="461665"/>
          </a:xfrm>
          <a:prstGeom prst="rect">
            <a:avLst/>
          </a:prstGeom>
          <a:solidFill>
            <a:srgbClr val="7CA1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Les personnes concernées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0096" y="1934837"/>
            <a:ext cx="386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494F57"/>
                </a:solidFill>
                <a:ea typeface="MS PGothic" pitchFamily="34" charset="-128"/>
              </a:rPr>
              <a:t>Hommes et Femmes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9227415" y="2393480"/>
            <a:ext cx="114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CB72D"/>
                </a:solidFill>
              </a:rPr>
              <a:t>8%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65582" y="3238336"/>
            <a:ext cx="386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494F57"/>
                </a:solidFill>
                <a:ea typeface="MS PGothic" pitchFamily="34" charset="-128"/>
              </a:rPr>
              <a:t>Majeurs et Mineurs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30590" y="3673863"/>
            <a:ext cx="389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CB72D"/>
                </a:solidFill>
              </a:rPr>
              <a:t>Age moyen : </a:t>
            </a:r>
            <a:r>
              <a:rPr lang="fr-FR" b="1" dirty="0">
                <a:solidFill>
                  <a:srgbClr val="FCB72D"/>
                </a:solidFill>
              </a:rPr>
              <a:t>27 ans</a:t>
            </a:r>
          </a:p>
          <a:p>
            <a:pPr algn="ctr"/>
            <a:r>
              <a:rPr lang="fr-FR" dirty="0">
                <a:solidFill>
                  <a:srgbClr val="FCB72D"/>
                </a:solidFill>
              </a:rPr>
              <a:t>Mineurs </a:t>
            </a:r>
            <a:r>
              <a:rPr lang="fr-FR" b="1" dirty="0">
                <a:solidFill>
                  <a:srgbClr val="FCB72D"/>
                </a:solidFill>
              </a:rPr>
              <a:t>à partir de 16 ans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22732" y="4650031"/>
            <a:ext cx="386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071003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494F57"/>
                </a:solidFill>
                <a:ea typeface="MS PGothic" pitchFamily="34" charset="-128"/>
              </a:rPr>
              <a:t>Délits les + concernés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37448" y="1174309"/>
            <a:ext cx="3862407" cy="461665"/>
          </a:xfrm>
          <a:prstGeom prst="rect">
            <a:avLst/>
          </a:prstGeom>
          <a:solidFill>
            <a:srgbClr val="7CA1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TIG en France</a:t>
            </a:r>
          </a:p>
        </p:txBody>
      </p:sp>
    </p:spTree>
    <p:extLst>
      <p:ext uri="{BB962C8B-B14F-4D97-AF65-F5344CB8AC3E}">
        <p14:creationId xmlns:p14="http://schemas.microsoft.com/office/powerpoint/2010/main" val="111354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C0C0C"/>
                </a:solidFill>
              </a:rPr>
              <a:t>p.</a:t>
            </a:r>
            <a:fld id="{04BA3BC8-AD56-472F-8D18-8D8C71C44541}" type="slidenum">
              <a:rPr lang="fr-FR" altLang="fr-FR" smtClean="0">
                <a:solidFill>
                  <a:srgbClr val="0C0C0C"/>
                </a:solidFill>
              </a:rPr>
              <a:pPr/>
              <a:t>9</a:t>
            </a:fld>
            <a:endParaRPr lang="fr-FR" altLang="fr-FR" dirty="0">
              <a:solidFill>
                <a:srgbClr val="0C0C0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72513" y="1045931"/>
            <a:ext cx="566933" cy="111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1003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2692444"/>
            <a:ext cx="12192000" cy="769441"/>
          </a:xfrm>
          <a:prstGeom prst="rect">
            <a:avLst/>
          </a:prstGeom>
          <a:solidFill>
            <a:srgbClr val="494F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chemeClr val="bg1"/>
                </a:solidFill>
              </a:rPr>
              <a:t>Devenir organisme d’accueil</a:t>
            </a:r>
          </a:p>
        </p:txBody>
      </p:sp>
    </p:spTree>
    <p:extLst>
      <p:ext uri="{BB962C8B-B14F-4D97-AF65-F5344CB8AC3E}">
        <p14:creationId xmlns:p14="http://schemas.microsoft.com/office/powerpoint/2010/main" val="3015737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 MJ generique">
  <a:themeElements>
    <a:clrScheme name="Charte MJ">
      <a:dk1>
        <a:srgbClr val="0C0C0C"/>
      </a:dk1>
      <a:lt1>
        <a:sysClr val="window" lastClr="FFFFFF"/>
      </a:lt1>
      <a:dk2>
        <a:srgbClr val="213A8F"/>
      </a:dk2>
      <a:lt2>
        <a:srgbClr val="E6E5E4"/>
      </a:lt2>
      <a:accent1>
        <a:srgbClr val="46BFE0"/>
      </a:accent1>
      <a:accent2>
        <a:srgbClr val="E83754"/>
      </a:accent2>
      <a:accent3>
        <a:srgbClr val="C42828"/>
      </a:accent3>
      <a:accent4>
        <a:srgbClr val="F1863F"/>
      </a:accent4>
      <a:accent5>
        <a:srgbClr val="EAB662"/>
      </a:accent5>
      <a:accent6>
        <a:srgbClr val="553D90"/>
      </a:accent6>
      <a:hlink>
        <a:srgbClr val="213A8F"/>
      </a:hlink>
      <a:folHlink>
        <a:srgbClr val="46BFE0"/>
      </a:folHlink>
    </a:clrScheme>
    <a:fontScheme name="MJ">
      <a:majorFont>
        <a:latin typeface="Themis Display"/>
        <a:ea typeface=""/>
        <a:cs typeface=""/>
      </a:majorFont>
      <a:minorFont>
        <a:latin typeface="Raleway"/>
        <a:ea typeface=""/>
        <a:cs typeface="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17368</TotalTime>
  <Words>1032</Words>
  <Application>Microsoft Office PowerPoint</Application>
  <PresentationFormat>Grand écran</PresentationFormat>
  <Paragraphs>221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Raleway</vt:lpstr>
      <vt:lpstr>Themis Display</vt:lpstr>
      <vt:lpstr>Wingdings</vt:lpstr>
      <vt:lpstr>Thème Office</vt:lpstr>
      <vt:lpstr>2_Powerpoint MJ generique</vt:lpstr>
      <vt:lpstr>2_Thème Office</vt:lpstr>
      <vt:lpstr>Agence  du travail d’intérêt général et de l’insertion professionnelle</vt:lpstr>
      <vt:lpstr>Eléments de contexte</vt:lpstr>
      <vt:lpstr>Présentation PowerPoint</vt:lpstr>
      <vt:lpstr>Le travail d’intérêt général Qu’est-ce que c’est ?</vt:lpstr>
      <vt:lpstr>Présentation PowerPoint</vt:lpstr>
      <vt:lpstr>Présentation PowerPoint</vt:lpstr>
      <vt:lpstr>Présentation PowerPoint</vt:lpstr>
      <vt:lpstr>Présentation PowerPoint</vt:lpstr>
      <vt:lpstr>Devenir organisme d’accueil</vt:lpstr>
      <vt:lpstr>Présentation PowerPoint</vt:lpstr>
      <vt:lpstr>Présentation PowerPoint</vt:lpstr>
      <vt:lpstr>Présentation PowerPoint</vt:lpstr>
      <vt:lpstr>Présentation PowerPoint</vt:lpstr>
      <vt:lpstr>L’agence du TIG  et de l’insertion professionnelle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MDLJ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NUMERIQUE Agence du TIG</dc:title>
  <dc:creator>VIOLA Jessica</dc:creator>
  <cp:lastModifiedBy>Emilie OUCHET</cp:lastModifiedBy>
  <cp:revision>225</cp:revision>
  <dcterms:created xsi:type="dcterms:W3CDTF">2019-06-04T17:07:48Z</dcterms:created>
  <dcterms:modified xsi:type="dcterms:W3CDTF">2020-02-03T13:58:20Z</dcterms:modified>
</cp:coreProperties>
</file>